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267" r:id="rId2"/>
    <p:sldId id="274" r:id="rId3"/>
    <p:sldId id="275" r:id="rId4"/>
    <p:sldId id="276" r:id="rId5"/>
    <p:sldId id="277" r:id="rId6"/>
    <p:sldId id="278" r:id="rId7"/>
    <p:sldId id="279" r:id="rId8"/>
    <p:sldId id="256" r:id="rId9"/>
    <p:sldId id="268" r:id="rId10"/>
    <p:sldId id="269" r:id="rId11"/>
    <p:sldId id="270" r:id="rId12"/>
    <p:sldId id="261" r:id="rId13"/>
    <p:sldId id="272" r:id="rId14"/>
    <p:sldId id="273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nter" panose="020B0604020202020204" charset="0"/>
      <p:regular r:id="rId21"/>
      <p:bold r:id="rId22"/>
    </p:embeddedFont>
    <p:embeddedFont>
      <p:font typeface="Lato Light" panose="020F0502020204030203" pitchFamily="34" charset="0"/>
      <p:regular r:id="rId23"/>
      <p:bold r:id="rId24"/>
      <p:italic r:id="rId25"/>
      <p:boldItalic r:id="rId26"/>
    </p:embeddedFont>
    <p:embeddedFont>
      <p:font typeface="League Spartan" panose="020B0604020202020204" charset="0"/>
      <p:regular r:id="rId27"/>
      <p:bold r:id="rId28"/>
    </p:embeddedFont>
    <p:embeddedFont>
      <p:font typeface="League Spartan Medium" panose="020B0604020202020204" charset="0"/>
      <p:regular r:id="rId29"/>
      <p:bold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bold r:id="rId35"/>
      <p:boldItalic r:id="rId36"/>
    </p:embeddedFont>
    <p:embeddedFont>
      <p:font typeface="Open Sans Medium" panose="020B0604020202020204" charset="0"/>
      <p:regular r:id="rId37"/>
      <p:bold r:id="rId38"/>
      <p:italic r:id="rId39"/>
      <p:bold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232"/>
    <a:srgbClr val="02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6" y="2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viewProps" Target="viewProps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User 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71D-4E6D-8B0B-681D1DAFE6C1}"/>
              </c:ext>
            </c:extLst>
          </c:dPt>
          <c:dPt>
            <c:idx val="1"/>
            <c:bubble3D val="0"/>
            <c:explosion val="2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71D-4E6D-8B0B-681D1DAFE6C1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Casual riders</c:v>
                </c:pt>
                <c:pt idx="1">
                  <c:v>Cyclistic member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0.40229999999999999</c:v>
                </c:pt>
                <c:pt idx="1">
                  <c:v>0.59770000000000001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1D-4E6D-8B0B-681D1DAFE6C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>
          <a:outerShdw sx="1000" sy="1000" algn="ctr" rotWithShape="0">
            <a:schemeClr val="accent1">
              <a:lumMod val="60000"/>
              <a:lumOff val="40000"/>
            </a:schemeClr>
          </a:outerShdw>
        </a:effectLst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sq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667115989718469"/>
          <c:y val="0.91294256199809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40476295181664"/>
          <c:y val="3.6603391141332028E-2"/>
          <c:w val="0.89490597702634767"/>
          <c:h val="0.7049224901574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Casual riders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"/>
                      <c:h val="0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CBC3-4966-B5FA-B4C884F2AD8E}"/>
                </c:ext>
              </c:extLst>
            </c:dLbl>
            <c:dLbl>
              <c:idx val="1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47264005017121"/>
                      <c:h val="7.537396253327789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CBC3-4966-B5FA-B4C884F2AD8E}"/>
                </c:ext>
              </c:extLst>
            </c:dLbl>
            <c:dLbl>
              <c:idx val="2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"/>
                      <c:h val="0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CBC3-4966-B5FA-B4C884F2AD8E}"/>
                </c:ext>
              </c:extLst>
            </c:dLbl>
            <c:dLbl>
              <c:idx val="3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"/>
                      <c:h val="0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CBC3-4966-B5FA-B4C884F2AD8E}"/>
                </c:ext>
              </c:extLst>
            </c:dLbl>
            <c:dLbl>
              <c:idx val="4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"/>
                      <c:h val="0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BC3-4966-B5FA-B4C884F2AD8E}"/>
                </c:ext>
              </c:extLst>
            </c:dLbl>
            <c:dLbl>
              <c:idx val="5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2406210982985"/>
                      <c:h val="7.537396253327789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CBC3-4966-B5FA-B4C884F2AD8E}"/>
                </c:ext>
              </c:extLst>
            </c:dLbl>
            <c:dLbl>
              <c:idx val="6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"/>
                      <c:h val="0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CBC3-4966-B5FA-B4C884F2AD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t" anchorCtr="0">
                <a:no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274070</c:v>
                </c:pt>
                <c:pt idx="1">
                  <c:v>270800</c:v>
                </c:pt>
                <c:pt idx="2">
                  <c:v>276120</c:v>
                </c:pt>
                <c:pt idx="3">
                  <c:v>311120</c:v>
                </c:pt>
                <c:pt idx="4">
                  <c:v>340230</c:v>
                </c:pt>
                <c:pt idx="5">
                  <c:v>470310</c:v>
                </c:pt>
                <c:pt idx="6">
                  <c:v>388420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C3-4966-B5FA-B4C884F2AD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18195792"/>
        <c:axId val="1018203696"/>
      </c:barChart>
      <c:catAx>
        <c:axId val="101819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8203696"/>
        <c:crosses val="autoZero"/>
        <c:auto val="1"/>
        <c:lblAlgn val="ctr"/>
        <c:lblOffset val="100"/>
        <c:noMultiLvlLbl val="0"/>
      </c:catAx>
      <c:valAx>
        <c:axId val="1018203696"/>
        <c:scaling>
          <c:orientation val="minMax"/>
          <c:max val="600000"/>
        </c:scaling>
        <c:delete val="0"/>
        <c:axPos val="l"/>
        <c:majorGridlines>
          <c:spPr>
            <a:ln w="0" cap="flat" cmpd="dbl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8195792"/>
        <c:crosses val="autoZero"/>
        <c:crossBetween val="between"/>
        <c:dispUnits>
          <c:builtInUnit val="thousands"/>
        </c:dispUnits>
      </c:valAx>
      <c:spPr>
        <a:noFill/>
        <a:ln w="12700" cap="flat" cmpd="dbl">
          <a:solidFill>
            <a:schemeClr val="tx2">
              <a:lumMod val="15000"/>
              <a:lumOff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Cyclistic</a:t>
            </a:r>
            <a:r>
              <a:rPr lang="en-US" dirty="0"/>
              <a:t> members</a:t>
            </a:r>
          </a:p>
        </c:rich>
      </c:tx>
      <c:layout>
        <c:manualLayout>
          <c:xMode val="edge"/>
          <c:yMode val="edge"/>
          <c:x val="9.1597531463767021E-2"/>
          <c:y val="0.912942386292089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40476295181664"/>
          <c:y val="3.6603391141332028E-2"/>
          <c:w val="0.89490597702634767"/>
          <c:h val="0.7049224901574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Cyslistic menbers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C52-4AAE-8006-751D39D4687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C52-4AAE-8006-751D39D4687E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C52-4AAE-8006-751D39D4687E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52-4AAE-8006-751D39D468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484450</c:v>
                </c:pt>
                <c:pt idx="1">
                  <c:v>544200</c:v>
                </c:pt>
                <c:pt idx="2">
                  <c:v>546110</c:v>
                </c:pt>
                <c:pt idx="3">
                  <c:v>551020</c:v>
                </c:pt>
                <c:pt idx="4">
                  <c:v>489720</c:v>
                </c:pt>
                <c:pt idx="5">
                  <c:v>452000</c:v>
                </c:pt>
                <c:pt idx="6">
                  <c:v>397880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52-4AAE-8006-751D39D46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18195792"/>
        <c:axId val="1018203696"/>
      </c:barChart>
      <c:catAx>
        <c:axId val="101819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8203696"/>
        <c:crosses val="autoZero"/>
        <c:auto val="1"/>
        <c:lblAlgn val="ctr"/>
        <c:lblOffset val="100"/>
        <c:noMultiLvlLbl val="0"/>
      </c:catAx>
      <c:valAx>
        <c:axId val="1018203696"/>
        <c:scaling>
          <c:orientation val="minMax"/>
        </c:scaling>
        <c:delete val="0"/>
        <c:axPos val="l"/>
        <c:majorGridlines>
          <c:spPr>
            <a:ln w="0" cap="flat" cmpd="dbl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8195792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baseline="0" dirty="0">
                <a:solidFill>
                  <a:schemeClr val="bg1"/>
                </a:solidFill>
              </a:rPr>
              <a:t>Total rides time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549602258648334"/>
          <c:y val="0.16183736454001113"/>
          <c:w val="0.81317476677354616"/>
          <c:h val="0.516655935415500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Casual_rider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Sheet1!$A$2:$A$14</c:f>
              <c:numCache>
                <c:formatCode>[$-409]mmm\-yy;@</c:formatCode>
                <c:ptCount val="13"/>
                <c:pt idx="0">
                  <c:v>44896</c:v>
                </c:pt>
                <c:pt idx="1">
                  <c:v>44866</c:v>
                </c:pt>
                <c:pt idx="2">
                  <c:v>44835</c:v>
                </c:pt>
                <c:pt idx="3">
                  <c:v>44805</c:v>
                </c:pt>
                <c:pt idx="4">
                  <c:v>44774</c:v>
                </c:pt>
                <c:pt idx="5">
                  <c:v>44743</c:v>
                </c:pt>
                <c:pt idx="6">
                  <c:v>44713</c:v>
                </c:pt>
                <c:pt idx="7">
                  <c:v>44682</c:v>
                </c:pt>
                <c:pt idx="8">
                  <c:v>44652</c:v>
                </c:pt>
                <c:pt idx="9">
                  <c:v>44986</c:v>
                </c:pt>
                <c:pt idx="10">
                  <c:v>44958</c:v>
                </c:pt>
                <c:pt idx="11">
                  <c:v>44927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35752149</c:v>
                </c:pt>
                <c:pt idx="1">
                  <c:v>95041769</c:v>
                </c:pt>
                <c:pt idx="2">
                  <c:v>229886107</c:v>
                </c:pt>
                <c:pt idx="3">
                  <c:v>354469082</c:v>
                </c:pt>
                <c:pt idx="4">
                  <c:v>459945454</c:v>
                </c:pt>
                <c:pt idx="5">
                  <c:v>562463309</c:v>
                </c:pt>
                <c:pt idx="6">
                  <c:v>515649298</c:v>
                </c:pt>
                <c:pt idx="7">
                  <c:v>427017826</c:v>
                </c:pt>
                <c:pt idx="8">
                  <c:v>175339117</c:v>
                </c:pt>
                <c:pt idx="9">
                  <c:v>56385365</c:v>
                </c:pt>
                <c:pt idx="10">
                  <c:v>40949773</c:v>
                </c:pt>
                <c:pt idx="11">
                  <c:v>32280632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8E-4F72-917A-65F3837DA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Cyclistic_member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Sheet1!$A$2:$A$14</c:f>
              <c:numCache>
                <c:formatCode>[$-409]mmm\-yy;@</c:formatCode>
                <c:ptCount val="13"/>
                <c:pt idx="0">
                  <c:v>44896</c:v>
                </c:pt>
                <c:pt idx="1">
                  <c:v>44866</c:v>
                </c:pt>
                <c:pt idx="2">
                  <c:v>44835</c:v>
                </c:pt>
                <c:pt idx="3">
                  <c:v>44805</c:v>
                </c:pt>
                <c:pt idx="4">
                  <c:v>44774</c:v>
                </c:pt>
                <c:pt idx="5">
                  <c:v>44743</c:v>
                </c:pt>
                <c:pt idx="6">
                  <c:v>44713</c:v>
                </c:pt>
                <c:pt idx="7">
                  <c:v>44682</c:v>
                </c:pt>
                <c:pt idx="8">
                  <c:v>44652</c:v>
                </c:pt>
                <c:pt idx="9">
                  <c:v>44986</c:v>
                </c:pt>
                <c:pt idx="10">
                  <c:v>44958</c:v>
                </c:pt>
                <c:pt idx="11">
                  <c:v>44927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2.4</c:v>
                </c:pt>
                <c:pt idx="1">
                  <c:v>155488670</c:v>
                </c:pt>
                <c:pt idx="2">
                  <c:v>242166285</c:v>
                </c:pt>
                <c:pt idx="3">
                  <c:v>306908458</c:v>
                </c:pt>
                <c:pt idx="4">
                  <c:v>335597751</c:v>
                </c:pt>
                <c:pt idx="5">
                  <c:v>336735497</c:v>
                </c:pt>
                <c:pt idx="6">
                  <c:v>327894355</c:v>
                </c:pt>
                <c:pt idx="7">
                  <c:v>277438396</c:v>
                </c:pt>
                <c:pt idx="8">
                  <c:v>166500651</c:v>
                </c:pt>
                <c:pt idx="9">
                  <c:v>120129762</c:v>
                </c:pt>
                <c:pt idx="10">
                  <c:v>92623031</c:v>
                </c:pt>
                <c:pt idx="11">
                  <c:v>90759847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8E-4F72-917A-65F3837DA806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Sheet1!$A$2:$A$14</c:f>
              <c:numCache>
                <c:formatCode>[$-409]mmm\-yy;@</c:formatCode>
                <c:ptCount val="13"/>
                <c:pt idx="0">
                  <c:v>44896</c:v>
                </c:pt>
                <c:pt idx="1">
                  <c:v>44866</c:v>
                </c:pt>
                <c:pt idx="2">
                  <c:v>44835</c:v>
                </c:pt>
                <c:pt idx="3">
                  <c:v>44805</c:v>
                </c:pt>
                <c:pt idx="4">
                  <c:v>44774</c:v>
                </c:pt>
                <c:pt idx="5">
                  <c:v>44743</c:v>
                </c:pt>
                <c:pt idx="6">
                  <c:v>44713</c:v>
                </c:pt>
                <c:pt idx="7">
                  <c:v>44682</c:v>
                </c:pt>
                <c:pt idx="8">
                  <c:v>44652</c:v>
                </c:pt>
                <c:pt idx="9">
                  <c:v>44986</c:v>
                </c:pt>
                <c:pt idx="10">
                  <c:v>44958</c:v>
                </c:pt>
                <c:pt idx="11">
                  <c:v>44927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88E-4F72-917A-65F3837DA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0092528"/>
        <c:axId val="1610088368"/>
      </c:lineChart>
      <c:dateAx>
        <c:axId val="1610092528"/>
        <c:scaling>
          <c:orientation val="minMax"/>
        </c:scaling>
        <c:delete val="0"/>
        <c:axPos val="b"/>
        <c:numFmt formatCode="[$-409]mmm\-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0088368"/>
        <c:crosses val="autoZero"/>
        <c:auto val="0"/>
        <c:lblOffset val="100"/>
        <c:baseTimeUnit val="months"/>
      </c:dateAx>
      <c:valAx>
        <c:axId val="161008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0092528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Electric bike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>
                <a:outerShdw blurRad="50800" dist="50800" dir="5400000" algn="t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Casual rider</c:v>
                </c:pt>
                <c:pt idx="1">
                  <c:v>Cyclistic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54.61</c:v>
                </c:pt>
                <c:pt idx="1">
                  <c:v>49.53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8B-4B48-847F-D0CD8F97E4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Classic bike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tx1">
                    <a:alpha val="40000"/>
                  </a:scheme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Casual rider</c:v>
                </c:pt>
                <c:pt idx="1">
                  <c:v>Cyclistic bike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38.049999999999997</c:v>
                </c:pt>
                <c:pt idx="1">
                  <c:v>50.47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8B-4B48-847F-D0CD8F97E4D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Docked bike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Sheet1!$A$2:$A$3</c:f>
              <c:strCache>
                <c:ptCount val="2"/>
                <c:pt idx="0">
                  <c:v>Casual rider</c:v>
                </c:pt>
                <c:pt idx="1">
                  <c:v>Cyclistic bike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7.34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8B-4B48-847F-D0CD8F97E4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5405520"/>
        <c:axId val="1335390128"/>
      </c:barChart>
      <c:catAx>
        <c:axId val="133540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390128"/>
        <c:crosses val="autoZero"/>
        <c:auto val="1"/>
        <c:lblAlgn val="ctr"/>
        <c:lblOffset val="100"/>
        <c:noMultiLvlLbl val="0"/>
      </c:catAx>
      <c:valAx>
        <c:axId val="133539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405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SLIDES_API122691670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SLIDES_API122691670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SLIDES_API122691670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SLIDES_API122691670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7" name="Google Shape;197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208" name="Google Shape;208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209" name="Google Shape;209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4" name="Google Shape;214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15" name="Google Shape;215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16" name="Google Shape;216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17" name="Google Shape;217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18" name="Google Shape;218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219" name="Google Shape;219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6" name="Google Shape;96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7" name="Google Shape;107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08" name="Google Shape;108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70" r:id="rId11"/>
    <p:sldLayoutId id="2147483671" r:id="rId12"/>
    <p:sldLayoutId id="2147483672" r:id="rId13"/>
    <p:sldLayoutId id="2147483673" r:id="rId14"/>
  </p:sldLayoutIdLst>
  <mc:AlternateContent xmlns:mc="http://schemas.openxmlformats.org/markup-compatibility/2006" xmlns:p14="http://schemas.microsoft.com/office/powerpoint/2010/main">
    <mc:Choice Requires="p14">
      <p:transition spd="slow" p14:dur="11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0.png"/><Relationship Id="rId18" Type="http://schemas.openxmlformats.org/officeDocument/2006/relationships/image" Target="../media/image110.png"/><Relationship Id="rId26" Type="http://schemas.openxmlformats.org/officeDocument/2006/relationships/image" Target="../media/image15.svg"/><Relationship Id="rId3" Type="http://schemas.openxmlformats.org/officeDocument/2006/relationships/image" Target="../media/image6.png"/><Relationship Id="rId21" Type="http://schemas.openxmlformats.org/officeDocument/2006/relationships/image" Target="../media/image120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5" Type="http://schemas.openxmlformats.org/officeDocument/2006/relationships/image" Target="../media/image14.png"/><Relationship Id="rId2" Type="http://schemas.openxmlformats.org/officeDocument/2006/relationships/image" Target="../media/image5.jpg"/><Relationship Id="rId16" Type="http://schemas.openxmlformats.org/officeDocument/2006/relationships/image" Target="../media/image11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10.xml"/><Relationship Id="rId24" Type="http://schemas.openxmlformats.org/officeDocument/2006/relationships/image" Target="../media/image13.png"/><Relationship Id="rId5" Type="http://schemas.openxmlformats.org/officeDocument/2006/relationships/slide" Target="slide8.xml"/><Relationship Id="rId15" Type="http://schemas.openxmlformats.org/officeDocument/2006/relationships/image" Target="../media/image10.png"/><Relationship Id="rId23" Type="http://schemas.openxmlformats.org/officeDocument/2006/relationships/slide" Target="slide14.xml"/><Relationship Id="rId10" Type="http://schemas.openxmlformats.org/officeDocument/2006/relationships/image" Target="../media/image9.png"/><Relationship Id="rId19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slide" Target="slide11.xml"/><Relationship Id="rId22" Type="http://schemas.openxmlformats.org/officeDocument/2006/relationships/image" Target="../media/image13.png"/><Relationship Id="rId27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hart" Target="../charts/chart2.xml"/><Relationship Id="rId7" Type="http://schemas.openxmlformats.org/officeDocument/2006/relationships/slide" Target="slide3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chart" Target="../charts/chart3.xml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17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4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5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0.png"/><Relationship Id="rId18" Type="http://schemas.openxmlformats.org/officeDocument/2006/relationships/image" Target="../media/image110.png"/><Relationship Id="rId26" Type="http://schemas.openxmlformats.org/officeDocument/2006/relationships/image" Target="../media/image15.svg"/><Relationship Id="rId3" Type="http://schemas.openxmlformats.org/officeDocument/2006/relationships/image" Target="../media/image6.png"/><Relationship Id="rId21" Type="http://schemas.openxmlformats.org/officeDocument/2006/relationships/image" Target="../media/image120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5" Type="http://schemas.openxmlformats.org/officeDocument/2006/relationships/image" Target="../media/image14.png"/><Relationship Id="rId2" Type="http://schemas.openxmlformats.org/officeDocument/2006/relationships/image" Target="../media/image5.jpg"/><Relationship Id="rId16" Type="http://schemas.openxmlformats.org/officeDocument/2006/relationships/image" Target="../media/image11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10.xml"/><Relationship Id="rId24" Type="http://schemas.openxmlformats.org/officeDocument/2006/relationships/image" Target="../media/image13.png"/><Relationship Id="rId5" Type="http://schemas.openxmlformats.org/officeDocument/2006/relationships/slide" Target="slide8.xml"/><Relationship Id="rId15" Type="http://schemas.openxmlformats.org/officeDocument/2006/relationships/image" Target="../media/image10.png"/><Relationship Id="rId23" Type="http://schemas.openxmlformats.org/officeDocument/2006/relationships/slide" Target="slide14.xml"/><Relationship Id="rId10" Type="http://schemas.openxmlformats.org/officeDocument/2006/relationships/image" Target="../media/image9.png"/><Relationship Id="rId19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slide" Target="slide11.xml"/><Relationship Id="rId22" Type="http://schemas.openxmlformats.org/officeDocument/2006/relationships/image" Target="../media/image13.png"/><Relationship Id="rId27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0.png"/><Relationship Id="rId18" Type="http://schemas.openxmlformats.org/officeDocument/2006/relationships/image" Target="../media/image110.png"/><Relationship Id="rId26" Type="http://schemas.openxmlformats.org/officeDocument/2006/relationships/image" Target="../media/image15.svg"/><Relationship Id="rId3" Type="http://schemas.openxmlformats.org/officeDocument/2006/relationships/image" Target="../media/image6.png"/><Relationship Id="rId21" Type="http://schemas.openxmlformats.org/officeDocument/2006/relationships/image" Target="../media/image120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5" Type="http://schemas.openxmlformats.org/officeDocument/2006/relationships/image" Target="../media/image14.png"/><Relationship Id="rId2" Type="http://schemas.openxmlformats.org/officeDocument/2006/relationships/image" Target="../media/image5.jpg"/><Relationship Id="rId16" Type="http://schemas.openxmlformats.org/officeDocument/2006/relationships/image" Target="../media/image11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10.xml"/><Relationship Id="rId24" Type="http://schemas.openxmlformats.org/officeDocument/2006/relationships/image" Target="../media/image13.png"/><Relationship Id="rId5" Type="http://schemas.openxmlformats.org/officeDocument/2006/relationships/slide" Target="slide8.xml"/><Relationship Id="rId15" Type="http://schemas.openxmlformats.org/officeDocument/2006/relationships/image" Target="../media/image10.png"/><Relationship Id="rId23" Type="http://schemas.openxmlformats.org/officeDocument/2006/relationships/slide" Target="slide14.xml"/><Relationship Id="rId10" Type="http://schemas.openxmlformats.org/officeDocument/2006/relationships/image" Target="../media/image9.png"/><Relationship Id="rId19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slide" Target="slide11.xml"/><Relationship Id="rId22" Type="http://schemas.openxmlformats.org/officeDocument/2006/relationships/image" Target="../media/image13.png"/><Relationship Id="rId27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0.png"/><Relationship Id="rId18" Type="http://schemas.openxmlformats.org/officeDocument/2006/relationships/image" Target="../media/image110.png"/><Relationship Id="rId26" Type="http://schemas.openxmlformats.org/officeDocument/2006/relationships/image" Target="../media/image15.svg"/><Relationship Id="rId3" Type="http://schemas.openxmlformats.org/officeDocument/2006/relationships/image" Target="../media/image6.png"/><Relationship Id="rId21" Type="http://schemas.openxmlformats.org/officeDocument/2006/relationships/image" Target="../media/image120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5" Type="http://schemas.openxmlformats.org/officeDocument/2006/relationships/image" Target="../media/image14.png"/><Relationship Id="rId2" Type="http://schemas.openxmlformats.org/officeDocument/2006/relationships/image" Target="../media/image5.jpg"/><Relationship Id="rId16" Type="http://schemas.openxmlformats.org/officeDocument/2006/relationships/image" Target="../media/image11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10.xml"/><Relationship Id="rId24" Type="http://schemas.openxmlformats.org/officeDocument/2006/relationships/image" Target="../media/image13.png"/><Relationship Id="rId5" Type="http://schemas.openxmlformats.org/officeDocument/2006/relationships/slide" Target="slide8.xml"/><Relationship Id="rId15" Type="http://schemas.openxmlformats.org/officeDocument/2006/relationships/image" Target="../media/image10.png"/><Relationship Id="rId23" Type="http://schemas.openxmlformats.org/officeDocument/2006/relationships/slide" Target="slide14.xml"/><Relationship Id="rId10" Type="http://schemas.openxmlformats.org/officeDocument/2006/relationships/image" Target="../media/image9.png"/><Relationship Id="rId19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slide" Target="slide11.xml"/><Relationship Id="rId22" Type="http://schemas.openxmlformats.org/officeDocument/2006/relationships/image" Target="../media/image13.png"/><Relationship Id="rId27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0.png"/><Relationship Id="rId18" Type="http://schemas.openxmlformats.org/officeDocument/2006/relationships/image" Target="../media/image110.png"/><Relationship Id="rId26" Type="http://schemas.openxmlformats.org/officeDocument/2006/relationships/image" Target="../media/image15.svg"/><Relationship Id="rId3" Type="http://schemas.openxmlformats.org/officeDocument/2006/relationships/image" Target="../media/image6.png"/><Relationship Id="rId21" Type="http://schemas.openxmlformats.org/officeDocument/2006/relationships/image" Target="../media/image120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5" Type="http://schemas.openxmlformats.org/officeDocument/2006/relationships/image" Target="../media/image14.png"/><Relationship Id="rId2" Type="http://schemas.openxmlformats.org/officeDocument/2006/relationships/image" Target="../media/image5.jpg"/><Relationship Id="rId16" Type="http://schemas.openxmlformats.org/officeDocument/2006/relationships/image" Target="../media/image11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10.xml"/><Relationship Id="rId24" Type="http://schemas.openxmlformats.org/officeDocument/2006/relationships/image" Target="../media/image13.png"/><Relationship Id="rId5" Type="http://schemas.openxmlformats.org/officeDocument/2006/relationships/slide" Target="slide8.xml"/><Relationship Id="rId15" Type="http://schemas.openxmlformats.org/officeDocument/2006/relationships/image" Target="../media/image10.png"/><Relationship Id="rId23" Type="http://schemas.openxmlformats.org/officeDocument/2006/relationships/slide" Target="slide14.xml"/><Relationship Id="rId10" Type="http://schemas.openxmlformats.org/officeDocument/2006/relationships/image" Target="../media/image9.png"/><Relationship Id="rId19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slide" Target="slide11.xml"/><Relationship Id="rId22" Type="http://schemas.openxmlformats.org/officeDocument/2006/relationships/image" Target="../media/image13.png"/><Relationship Id="rId27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0.png"/><Relationship Id="rId18" Type="http://schemas.openxmlformats.org/officeDocument/2006/relationships/image" Target="../media/image110.png"/><Relationship Id="rId26" Type="http://schemas.openxmlformats.org/officeDocument/2006/relationships/image" Target="../media/image15.svg"/><Relationship Id="rId3" Type="http://schemas.openxmlformats.org/officeDocument/2006/relationships/image" Target="../media/image6.png"/><Relationship Id="rId21" Type="http://schemas.openxmlformats.org/officeDocument/2006/relationships/image" Target="../media/image120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5" Type="http://schemas.openxmlformats.org/officeDocument/2006/relationships/image" Target="../media/image14.png"/><Relationship Id="rId2" Type="http://schemas.openxmlformats.org/officeDocument/2006/relationships/image" Target="../media/image5.jpg"/><Relationship Id="rId16" Type="http://schemas.openxmlformats.org/officeDocument/2006/relationships/image" Target="../media/image11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10.xml"/><Relationship Id="rId24" Type="http://schemas.openxmlformats.org/officeDocument/2006/relationships/image" Target="../media/image13.png"/><Relationship Id="rId5" Type="http://schemas.openxmlformats.org/officeDocument/2006/relationships/slide" Target="slide8.xml"/><Relationship Id="rId15" Type="http://schemas.openxmlformats.org/officeDocument/2006/relationships/image" Target="../media/image10.png"/><Relationship Id="rId23" Type="http://schemas.openxmlformats.org/officeDocument/2006/relationships/slide" Target="slide14.xml"/><Relationship Id="rId10" Type="http://schemas.openxmlformats.org/officeDocument/2006/relationships/image" Target="../media/image9.png"/><Relationship Id="rId19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slide" Target="slide11.xml"/><Relationship Id="rId22" Type="http://schemas.openxmlformats.org/officeDocument/2006/relationships/image" Target="../media/image13.png"/><Relationship Id="rId27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0.png"/><Relationship Id="rId18" Type="http://schemas.openxmlformats.org/officeDocument/2006/relationships/image" Target="../media/image110.png"/><Relationship Id="rId26" Type="http://schemas.openxmlformats.org/officeDocument/2006/relationships/image" Target="../media/image15.svg"/><Relationship Id="rId3" Type="http://schemas.openxmlformats.org/officeDocument/2006/relationships/image" Target="../media/image6.png"/><Relationship Id="rId21" Type="http://schemas.openxmlformats.org/officeDocument/2006/relationships/image" Target="../media/image120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5" Type="http://schemas.openxmlformats.org/officeDocument/2006/relationships/image" Target="../media/image14.png"/><Relationship Id="rId2" Type="http://schemas.openxmlformats.org/officeDocument/2006/relationships/image" Target="../media/image5.jpg"/><Relationship Id="rId16" Type="http://schemas.openxmlformats.org/officeDocument/2006/relationships/image" Target="../media/image11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10.xml"/><Relationship Id="rId24" Type="http://schemas.openxmlformats.org/officeDocument/2006/relationships/image" Target="../media/image13.png"/><Relationship Id="rId5" Type="http://schemas.openxmlformats.org/officeDocument/2006/relationships/slide" Target="slide8.xml"/><Relationship Id="rId15" Type="http://schemas.openxmlformats.org/officeDocument/2006/relationships/image" Target="../media/image10.png"/><Relationship Id="rId23" Type="http://schemas.openxmlformats.org/officeDocument/2006/relationships/slide" Target="slide14.xml"/><Relationship Id="rId10" Type="http://schemas.openxmlformats.org/officeDocument/2006/relationships/image" Target="../media/image9.png"/><Relationship Id="rId19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slide" Target="slide11.xml"/><Relationship Id="rId22" Type="http://schemas.openxmlformats.org/officeDocument/2006/relationships/image" Target="../media/image13.png"/><Relationship Id="rId27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17.sv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enic mountain landscape with stars in the sky">
            <a:extLst>
              <a:ext uri="{FF2B5EF4-FFF2-40B4-BE49-F238E27FC236}">
                <a16:creationId xmlns:a16="http://schemas.microsoft.com/office/drawing/2014/main" id="{909182AB-FF57-4460-93A5-5C3D682D6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3" r="4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2075D-2B03-4071-B691-DF8E3DE7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E49D9-F8E7-4A26-86F9-EF173E63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56" y="1846481"/>
            <a:ext cx="3167304" cy="1402079"/>
          </a:xfrm>
        </p:spPr>
        <p:txBody>
          <a:bodyPr/>
          <a:lstStyle/>
          <a:p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</a:rPr>
              <a:t>Cyclistic Bike Rentals Marketing Strategy</a:t>
            </a:r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D6ECA-5952-47F3-AC59-D22D3A9FE423}"/>
              </a:ext>
            </a:extLst>
          </p:cNvPr>
          <p:cNvSpPr txBox="1"/>
          <p:nvPr/>
        </p:nvSpPr>
        <p:spPr>
          <a:xfrm>
            <a:off x="1035549" y="3363595"/>
            <a:ext cx="353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Analyzing customer behavior and trends can help create a targeted marketing strategy for bike rentals. </a:t>
            </a:r>
            <a:endParaRPr lang="en-US" sz="1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6" name="Google Shape;227;p29">
            <a:extLst>
              <a:ext uri="{FF2B5EF4-FFF2-40B4-BE49-F238E27FC236}">
                <a16:creationId xmlns:a16="http://schemas.microsoft.com/office/drawing/2014/main" id="{FE950020-65DF-4B77-AF6A-1B2073B2D3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544" t="8066" r="20344" b="60187"/>
          <a:stretch/>
        </p:blipFill>
        <p:spPr>
          <a:xfrm>
            <a:off x="1003069" y="444401"/>
            <a:ext cx="1468582" cy="1402079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27E53F-8DBA-4D10-AAA5-65EC7AA4256A}"/>
              </a:ext>
            </a:extLst>
          </p:cNvPr>
          <p:cNvGrpSpPr/>
          <p:nvPr/>
        </p:nvGrpSpPr>
        <p:grpSpPr>
          <a:xfrm>
            <a:off x="5607549" y="1846480"/>
            <a:ext cx="2286000" cy="10327935"/>
            <a:chOff x="5604186" y="-2059883"/>
            <a:chExt cx="2286000" cy="10327935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5395542"/>
                    </p:ext>
                  </p:extLst>
                </p:nvPr>
              </p:nvGraphicFramePr>
              <p:xfrm>
                <a:off x="5604186" y="-205988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56" cId="0">
                      <pslz:zmPr id="{ADAA09E1-DE2D-471E-8B61-3FC74A0EF219}" returnToParent="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07549" y="1846480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99604579"/>
                    </p:ext>
                  </p:extLst>
                </p:nvPr>
              </p:nvGraphicFramePr>
              <p:xfrm>
                <a:off x="5604186" y="-552859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8" cId="269888057">
                      <pslz:zmPr id="{B637C4B9-100C-4AD2-AB04-0B02634AB6E7}" returnToParent="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7549" y="3353504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0633943"/>
                    </p:ext>
                  </p:extLst>
                </p:nvPr>
              </p:nvGraphicFramePr>
              <p:xfrm>
                <a:off x="5604186" y="95413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9" cId="866093825">
                      <pslz:zmPr id="{7B701FA8-7DA9-4FA7-AF73-101DD415AEDF}" returnToParent="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Slide Zoom 21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07549" y="4860500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94702037"/>
                    </p:ext>
                  </p:extLst>
                </p:nvPr>
              </p:nvGraphicFramePr>
              <p:xfrm>
                <a:off x="5604186" y="246113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0" cId="1836155649">
                      <pslz:zmPr id="{467A0D77-91B2-4FD5-85A1-911AF6820483}" returnToParent="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7549" y="6367496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03059275"/>
                    </p:ext>
                  </p:extLst>
                </p:nvPr>
              </p:nvGraphicFramePr>
              <p:xfrm>
                <a:off x="5604186" y="3968185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1" cId="0">
                      <pslz:zmPr id="{9349CBD2-B1EA-4BFF-9477-1CD885CAA553}" returnToParent="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Slide Zoom 25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07549" y="7874548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8" name="Slide Zoom 27"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45882406"/>
                    </p:ext>
                  </p:extLst>
                </p:nvPr>
              </p:nvGraphicFramePr>
              <p:xfrm>
                <a:off x="5604186" y="5475181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2" cId="3134081748">
                      <pslz:zmPr id="{459E8875-A0BC-4EF9-8B78-D42DFDA92E94}" returnToParent="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8" name="Slide Zoom 27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07549" y="9381544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66299555"/>
                    </p:ext>
                  </p:extLst>
                </p:nvPr>
              </p:nvGraphicFramePr>
              <p:xfrm>
                <a:off x="5604186" y="698217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3" cId="1092308337">
                      <pslz:zmPr id="{5C2917D8-E3EF-42EC-954B-03383C8A6AD1}" returnToParent="0">
                        <p166:blipFill xmlns:p166="http://schemas.microsoft.com/office/powerpoint/2016/6/main">
                          <a:blip r:embed="rId2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endPos="3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0" name="Slide Zoom 29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7549" y="10888540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endPos="30000" dir="5400000" sy="-100000" algn="bl" rotWithShape="0"/>
                </a:effectLst>
              </p:spPr>
            </p:pic>
          </mc:Fallback>
        </mc:AlternateContent>
      </p:grpSp>
      <p:pic>
        <p:nvPicPr>
          <p:cNvPr id="21" name="Graphic 20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202300-B17D-4A63-B775-FA7E2EE7AD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400000" flipH="1">
            <a:off x="6670554" y="3113685"/>
            <a:ext cx="175229" cy="258460"/>
          </a:xfrm>
          <a:prstGeom prst="rect">
            <a:avLst/>
          </a:prstGeom>
        </p:spPr>
      </p:pic>
      <p:pic>
        <p:nvPicPr>
          <p:cNvPr id="23" name="Graphic 22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F12C1E-212D-431C-9E69-7DD91D0CD5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 flipH="1">
            <a:off x="6792165" y="-245041"/>
            <a:ext cx="175229" cy="258460"/>
          </a:xfrm>
          <a:prstGeom prst="rect">
            <a:avLst/>
          </a:prstGeom>
        </p:spPr>
      </p:pic>
      <p:sp>
        <p:nvSpPr>
          <p:cNvPr id="35" name="!End">
            <a:hlinkClick r:id="rId27" action="ppaction://hlinksldjump"/>
            <a:extLst>
              <a:ext uri="{FF2B5EF4-FFF2-40B4-BE49-F238E27FC236}">
                <a16:creationId xmlns:a16="http://schemas.microsoft.com/office/drawing/2014/main" id="{7443EA54-086A-454D-A064-1134024733B4}"/>
              </a:ext>
            </a:extLst>
          </p:cNvPr>
          <p:cNvSpPr/>
          <p:nvPr/>
        </p:nvSpPr>
        <p:spPr>
          <a:xfrm>
            <a:off x="8140701" y="2569868"/>
            <a:ext cx="107950" cy="1079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DCEA78D-9D17-425D-8C7A-07969C37FEDA}"/>
              </a:ext>
            </a:extLst>
          </p:cNvPr>
          <p:cNvSpPr/>
          <p:nvPr/>
        </p:nvSpPr>
        <p:spPr>
          <a:xfrm>
            <a:off x="8140701" y="2336505"/>
            <a:ext cx="107950" cy="107950"/>
          </a:xfrm>
          <a:prstGeom prst="ellipse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CA9200-8F87-4CBF-9882-21B4486694B4}"/>
              </a:ext>
            </a:extLst>
          </p:cNvPr>
          <p:cNvCxnSpPr/>
          <p:nvPr/>
        </p:nvCxnSpPr>
        <p:spPr>
          <a:xfrm>
            <a:off x="1131147" y="3248560"/>
            <a:ext cx="121242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30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cenic mountain landscape with stars in the sky">
            <a:extLst>
              <a:ext uri="{FF2B5EF4-FFF2-40B4-BE49-F238E27FC236}">
                <a16:creationId xmlns:a16="http://schemas.microsoft.com/office/drawing/2014/main" id="{2772D61F-3939-41EE-ABE5-C80F59462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4" t="34595" r="27849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2075D-2B03-4071-B691-DF8E3DE7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E49D9-F8E7-4A26-86F9-EF173E63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305" y="163945"/>
            <a:ext cx="6973389" cy="926239"/>
          </a:xfrm>
        </p:spPr>
        <p:txBody>
          <a:bodyPr/>
          <a:lstStyle/>
          <a:p>
            <a:r>
              <a:rPr lang="en" sz="2800" dirty="0">
                <a:solidFill>
                  <a:schemeClr val="bg1"/>
                </a:solidFill>
                <a:latin typeface="Montserrat SemiBold" panose="00000700000000000000" pitchFamily="2" charset="0"/>
              </a:rPr>
              <a:t>Cyclistic Members vs Casual Riders</a:t>
            </a:r>
            <a:endParaRPr lang="en-US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6A668DC-4C67-44B6-B9F1-D617EADCBD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510552"/>
              </p:ext>
            </p:extLst>
          </p:nvPr>
        </p:nvGraphicFramePr>
        <p:xfrm>
          <a:off x="4934562" y="2109216"/>
          <a:ext cx="3471387" cy="290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Google Shape;243;p31">
            <a:extLst>
              <a:ext uri="{FF2B5EF4-FFF2-40B4-BE49-F238E27FC236}">
                <a16:creationId xmlns:a16="http://schemas.microsoft.com/office/drawing/2014/main" id="{5A08AA6F-9090-4806-A2F3-7B34820782A8}"/>
              </a:ext>
            </a:extLst>
          </p:cNvPr>
          <p:cNvSpPr txBox="1"/>
          <p:nvPr/>
        </p:nvSpPr>
        <p:spPr>
          <a:xfrm>
            <a:off x="4213966" y="1308528"/>
            <a:ext cx="4462365" cy="63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Inter"/>
              <a:buChar char="○"/>
            </a:pPr>
            <a:r>
              <a:rPr lang="en" dirty="0">
                <a:solidFill>
                  <a:schemeClr val="bg1"/>
                </a:solidFill>
                <a:latin typeface="Montserrat" panose="00000500000000000000" pitchFamily="2" charset="0"/>
                <a:ea typeface="Inter"/>
                <a:sym typeface="Inter"/>
              </a:rPr>
              <a:t>Casual riders tend to rent bikes more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  <a:ea typeface="Inter"/>
                <a:sym typeface="Inter"/>
              </a:rPr>
              <a:t>o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  <a:ea typeface="Inter"/>
              </a:rPr>
              <a:t>n weekends </a:t>
            </a:r>
            <a:r>
              <a:rPr lang="en" dirty="0">
                <a:solidFill>
                  <a:schemeClr val="bg1"/>
                </a:solidFill>
                <a:latin typeface="Montserrat" panose="00000500000000000000" pitchFamily="2" charset="0"/>
                <a:ea typeface="Inter"/>
                <a:sym typeface="Inter"/>
              </a:rPr>
              <a:t>(Saturday, Sunday).</a:t>
            </a:r>
            <a:endParaRPr dirty="0">
              <a:solidFill>
                <a:schemeClr val="bg1"/>
              </a:solidFill>
              <a:latin typeface="Montserrat" panose="00000500000000000000" pitchFamily="2" charset="0"/>
              <a:ea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0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0"/>
              <a:ea typeface="Inter"/>
              <a:cs typeface="Inter"/>
              <a:sym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8D88E-6759-4927-AD1F-B1EC85C0CC62}"/>
              </a:ext>
            </a:extLst>
          </p:cNvPr>
          <p:cNvSpPr txBox="1"/>
          <p:nvPr/>
        </p:nvSpPr>
        <p:spPr>
          <a:xfrm>
            <a:off x="-242719" y="1358114"/>
            <a:ext cx="4625340" cy="816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Inter"/>
              <a:buChar char="○"/>
            </a:pP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  <a:ea typeface="Inter"/>
                <a:sym typeface="Inter"/>
              </a:rPr>
              <a:t>Cyclistic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  <a:ea typeface="Inter"/>
                <a:sym typeface="Inter"/>
              </a:rPr>
              <a:t> members rides are more balanced distributed across the week (Thursday, Wednesday, Tuesday).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98AEA0-A50E-46EF-96C7-4D9EC645E34B}"/>
              </a:ext>
            </a:extLst>
          </p:cNvPr>
          <p:cNvCxnSpPr>
            <a:cxnSpLocks/>
          </p:cNvCxnSpPr>
          <p:nvPr/>
        </p:nvCxnSpPr>
        <p:spPr>
          <a:xfrm>
            <a:off x="4691842" y="1402079"/>
            <a:ext cx="0" cy="3654738"/>
          </a:xfrm>
          <a:prstGeom prst="line">
            <a:avLst/>
          </a:prstGeom>
          <a:effectLst>
            <a:glow rad="25400">
              <a:schemeClr val="bg1"/>
            </a:glow>
            <a:outerShdw blurRad="2540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194A581F-497F-4D72-8C51-AF96F3AE82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77324"/>
              </p:ext>
            </p:extLst>
          </p:nvPr>
        </p:nvGraphicFramePr>
        <p:xfrm>
          <a:off x="528323" y="2158925"/>
          <a:ext cx="3603760" cy="2823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4758D66-1FFA-4C62-9E9A-418C425C7C3E}"/>
              </a:ext>
            </a:extLst>
          </p:cNvPr>
          <p:cNvSpPr txBox="1"/>
          <p:nvPr/>
        </p:nvSpPr>
        <p:spPr>
          <a:xfrm>
            <a:off x="7464480" y="4706128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Weekends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DCBD01-2C8B-4A6A-B38B-F867DEC2D976}"/>
              </a:ext>
            </a:extLst>
          </p:cNvPr>
          <p:cNvSpPr txBox="1"/>
          <p:nvPr/>
        </p:nvSpPr>
        <p:spPr>
          <a:xfrm>
            <a:off x="3230879" y="470829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Working</a:t>
            </a:r>
          </a:p>
        </p:txBody>
      </p:sp>
      <p:pic>
        <p:nvPicPr>
          <p:cNvPr id="26" name="Graphic 25" descr="Chevron arrows with solid fill">
            <a:extLst>
              <a:ext uri="{FF2B5EF4-FFF2-40B4-BE49-F238E27FC236}">
                <a16:creationId xmlns:a16="http://schemas.microsoft.com/office/drawing/2014/main" id="{DD8BB147-7ED3-4BF8-BC81-90932F422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5547" y="4663217"/>
            <a:ext cx="393600" cy="393600"/>
          </a:xfrm>
          <a:prstGeom prst="rect">
            <a:avLst/>
          </a:prstGeom>
          <a:effectLst/>
        </p:spPr>
      </p:pic>
      <p:pic>
        <p:nvPicPr>
          <p:cNvPr id="27" name="Graphic 26" descr="Chevron arrows with solid fill">
            <a:extLst>
              <a:ext uri="{FF2B5EF4-FFF2-40B4-BE49-F238E27FC236}">
                <a16:creationId xmlns:a16="http://schemas.microsoft.com/office/drawing/2014/main" id="{1F935A98-B685-4EF7-B673-9DF497585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1519" y="4663216"/>
            <a:ext cx="393600" cy="393600"/>
          </a:xfrm>
          <a:prstGeom prst="rect">
            <a:avLst/>
          </a:prstGeom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B4BBC67-390B-4A14-BE2F-04ABD97A1E70}"/>
              </a:ext>
            </a:extLst>
          </p:cNvPr>
          <p:cNvSpPr txBox="1"/>
          <p:nvPr/>
        </p:nvSpPr>
        <p:spPr>
          <a:xfrm>
            <a:off x="3317959" y="936296"/>
            <a:ext cx="2508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Inter"/>
              <a:buChar char="●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Favorite day of week.</a:t>
            </a:r>
          </a:p>
        </p:txBody>
      </p:sp>
      <p:pic>
        <p:nvPicPr>
          <p:cNvPr id="15" name="Graphic 14" descr="Hom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0117F5E-758C-417F-A77A-63A162234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8326" y="65143"/>
            <a:ext cx="353132" cy="3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9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 descr="Scenic mountain landscape with stars in the sky">
            <a:extLst>
              <a:ext uri="{FF2B5EF4-FFF2-40B4-BE49-F238E27FC236}">
                <a16:creationId xmlns:a16="http://schemas.microsoft.com/office/drawing/2014/main" id="{A021ACDD-427D-4411-9417-BE544B0B2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18" t="34595" r="1432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2075D-2B03-4071-B691-DF8E3DE7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34793D5-1F22-4279-B24C-1B1AD7B0EE4D}"/>
              </a:ext>
            </a:extLst>
          </p:cNvPr>
          <p:cNvSpPr txBox="1"/>
          <p:nvPr/>
        </p:nvSpPr>
        <p:spPr>
          <a:xfrm>
            <a:off x="910144" y="860991"/>
            <a:ext cx="2888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Inter"/>
              <a:buChar char="●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Times “spent” on cycling.</a:t>
            </a:r>
          </a:p>
        </p:txBody>
      </p:sp>
      <p:sp>
        <p:nvSpPr>
          <p:cNvPr id="136" name="Title 3">
            <a:extLst>
              <a:ext uri="{FF2B5EF4-FFF2-40B4-BE49-F238E27FC236}">
                <a16:creationId xmlns:a16="http://schemas.microsoft.com/office/drawing/2014/main" id="{59ED6D54-A2A1-4208-8ACF-5B12EA2784D7}"/>
              </a:ext>
            </a:extLst>
          </p:cNvPr>
          <p:cNvSpPr txBox="1">
            <a:spLocks/>
          </p:cNvSpPr>
          <p:nvPr/>
        </p:nvSpPr>
        <p:spPr>
          <a:xfrm>
            <a:off x="1258318" y="70241"/>
            <a:ext cx="6725920" cy="92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800" dirty="0">
                <a:solidFill>
                  <a:schemeClr val="bg1"/>
                </a:solidFill>
                <a:latin typeface="Montserrat SemiBold" panose="00000700000000000000" pitchFamily="2" charset="0"/>
              </a:rPr>
              <a:t>Cyclistic Members vs Casual Riders</a:t>
            </a:r>
            <a:endParaRPr lang="en-US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6B8E4FF-8A1A-4FE8-A6C0-AD548CA07173}"/>
              </a:ext>
            </a:extLst>
          </p:cNvPr>
          <p:cNvGrpSpPr/>
          <p:nvPr/>
        </p:nvGrpSpPr>
        <p:grpSpPr>
          <a:xfrm>
            <a:off x="-60953" y="1298949"/>
            <a:ext cx="4831073" cy="2533911"/>
            <a:chOff x="4523911" y="2094703"/>
            <a:chExt cx="4302042" cy="2767562"/>
          </a:xfrm>
        </p:grpSpPr>
        <p:sp useBgFill="1">
          <p:nvSpPr>
            <p:cNvPr id="142" name="Rectangle: Rounded Corners 14">
              <a:extLst>
                <a:ext uri="{FF2B5EF4-FFF2-40B4-BE49-F238E27FC236}">
                  <a16:creationId xmlns:a16="http://schemas.microsoft.com/office/drawing/2014/main" id="{4193BC55-C99A-48AD-8414-E5F065C924CB}"/>
                </a:ext>
              </a:extLst>
            </p:cNvPr>
            <p:cNvSpPr/>
            <p:nvPr/>
          </p:nvSpPr>
          <p:spPr>
            <a:xfrm>
              <a:off x="4621278" y="2094703"/>
              <a:ext cx="4203486" cy="2767562"/>
            </a:xfrm>
            <a:prstGeom prst="roundRect">
              <a:avLst>
                <a:gd name="adj" fmla="val 592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41" name="Chart 140">
              <a:extLst>
                <a:ext uri="{FF2B5EF4-FFF2-40B4-BE49-F238E27FC236}">
                  <a16:creationId xmlns:a16="http://schemas.microsoft.com/office/drawing/2014/main" id="{3778839E-61C2-4420-BB6E-2665AD2B303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49505831"/>
                </p:ext>
              </p:extLst>
            </p:nvPr>
          </p:nvGraphicFramePr>
          <p:xfrm>
            <a:off x="4523911" y="2214712"/>
            <a:ext cx="4302042" cy="26475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3" name="Google Shape;243;p31">
            <a:extLst>
              <a:ext uri="{FF2B5EF4-FFF2-40B4-BE49-F238E27FC236}">
                <a16:creationId xmlns:a16="http://schemas.microsoft.com/office/drawing/2014/main" id="{87886109-94A6-4072-9B0A-BC8FE05E965E}"/>
              </a:ext>
            </a:extLst>
          </p:cNvPr>
          <p:cNvSpPr txBox="1"/>
          <p:nvPr/>
        </p:nvSpPr>
        <p:spPr>
          <a:xfrm>
            <a:off x="-553752" y="4031080"/>
            <a:ext cx="5651531" cy="9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04800">
              <a:lnSpc>
                <a:spcPct val="115000"/>
              </a:lnSpc>
              <a:buClr>
                <a:schemeClr val="bg1"/>
              </a:buClr>
              <a:buSzPts val="1200"/>
              <a:buFont typeface="Inter"/>
              <a:buChar char="○"/>
            </a:pPr>
            <a:r>
              <a:rPr lang="vi-VN" dirty="0">
                <a:solidFill>
                  <a:schemeClr val="bg1"/>
                </a:solidFill>
                <a:latin typeface="Montserrat" panose="00000500000000000000" pitchFamily="2" charset="0"/>
                <a:ea typeface="Inter"/>
              </a:rPr>
              <a:t>T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  <a:ea typeface="Inter"/>
              </a:rPr>
              <a:t>he ride time significantly increases during the months of May, June, July, and August. </a:t>
            </a:r>
            <a:r>
              <a:rPr lang="vi-VN" dirty="0">
                <a:solidFill>
                  <a:schemeClr val="bg1"/>
                </a:solidFill>
                <a:latin typeface="Montserrat" panose="00000500000000000000" pitchFamily="2" charset="0"/>
                <a:ea typeface="Inter"/>
              </a:rPr>
              <a:t>Highest in </a:t>
            </a:r>
            <a:r>
              <a:rPr lang="vi-VN" b="1" dirty="0">
                <a:solidFill>
                  <a:schemeClr val="bg1"/>
                </a:solidFill>
                <a:latin typeface="Montserrat" panose="00000500000000000000" pitchFamily="2" charset="0"/>
                <a:ea typeface="Inter"/>
              </a:rPr>
              <a:t>July</a:t>
            </a:r>
            <a:r>
              <a:rPr lang="vi-VN" dirty="0">
                <a:solidFill>
                  <a:schemeClr val="bg1"/>
                </a:solidFill>
                <a:latin typeface="Montserrat" panose="00000500000000000000" pitchFamily="2" charset="0"/>
                <a:ea typeface="Inter"/>
              </a:rPr>
              <a:t>.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Inter"/>
            </a:endParaRPr>
          </a:p>
          <a:p>
            <a:pPr marL="6096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</a:pPr>
            <a:endParaRPr dirty="0">
              <a:solidFill>
                <a:schemeClr val="bg1"/>
              </a:solidFill>
              <a:latin typeface="Montserrat" panose="00000500000000000000" pitchFamily="2" charset="0"/>
              <a:ea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0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0"/>
              <a:ea typeface="Inter"/>
              <a:cs typeface="Inter"/>
              <a:sym typeface="Inter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8D70D-0A2D-4770-AC26-A9B3E573FEAB}"/>
              </a:ext>
            </a:extLst>
          </p:cNvPr>
          <p:cNvCxnSpPr>
            <a:cxnSpLocks/>
          </p:cNvCxnSpPr>
          <p:nvPr/>
        </p:nvCxnSpPr>
        <p:spPr>
          <a:xfrm>
            <a:off x="5097779" y="1298949"/>
            <a:ext cx="0" cy="3654738"/>
          </a:xfrm>
          <a:prstGeom prst="line">
            <a:avLst/>
          </a:prstGeom>
          <a:effectLst>
            <a:glow rad="25400">
              <a:schemeClr val="bg1"/>
            </a:glow>
            <a:outerShdw blurRad="2540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C45952-F23A-46A1-82DA-FB39514908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34520"/>
              </p:ext>
            </p:extLst>
          </p:nvPr>
        </p:nvGraphicFramePr>
        <p:xfrm>
          <a:off x="5322536" y="3126318"/>
          <a:ext cx="3446174" cy="1652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BDB6F3-872E-4DB8-9506-2891EC01AC8D}"/>
              </a:ext>
            </a:extLst>
          </p:cNvPr>
          <p:cNvSpPr txBox="1"/>
          <p:nvPr/>
        </p:nvSpPr>
        <p:spPr>
          <a:xfrm>
            <a:off x="5583581" y="860990"/>
            <a:ext cx="2888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Inter"/>
              <a:buChar char="●"/>
            </a:pPr>
            <a:r>
              <a:rPr lang="en-US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Favorite type of bikes</a:t>
            </a:r>
          </a:p>
        </p:txBody>
      </p:sp>
      <p:sp>
        <p:nvSpPr>
          <p:cNvPr id="17" name="Google Shape;262;p33">
            <a:extLst>
              <a:ext uri="{FF2B5EF4-FFF2-40B4-BE49-F238E27FC236}">
                <a16:creationId xmlns:a16="http://schemas.microsoft.com/office/drawing/2014/main" id="{F00DDDFB-144E-4726-BF22-073E7D201C6F}"/>
              </a:ext>
            </a:extLst>
          </p:cNvPr>
          <p:cNvSpPr txBox="1"/>
          <p:nvPr/>
        </p:nvSpPr>
        <p:spPr>
          <a:xfrm>
            <a:off x="4621278" y="1247366"/>
            <a:ext cx="4297750" cy="1529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indent="-304800">
              <a:lnSpc>
                <a:spcPct val="115000"/>
              </a:lnSpc>
              <a:buClr>
                <a:schemeClr val="bg1"/>
              </a:buClr>
              <a:buSzPts val="1200"/>
              <a:buFont typeface="Inter"/>
              <a:buChar char="○"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  <a:ea typeface="Inter"/>
              </a:rPr>
              <a:t>Casual riders rent electric bikes 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ea typeface="Inter"/>
              </a:rPr>
              <a:t>16.56%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  <a:ea typeface="Inter"/>
              </a:rPr>
              <a:t>more often than classic bikes. Additionally, 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  <a:ea typeface="Inter"/>
              </a:rPr>
              <a:t>7.34%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  <a:ea typeface="Inter"/>
              </a:rPr>
              <a:t>of them also rent docked bikes.</a:t>
            </a:r>
            <a:endParaRPr lang="en-US" i="0" dirty="0">
              <a:solidFill>
                <a:srgbClr val="161719"/>
              </a:solidFill>
              <a:effectLst/>
              <a:latin typeface="Montserrat" panose="00000500000000000000" pitchFamily="2" charset="0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Inter"/>
              <a:buChar char="○"/>
            </a:pPr>
            <a:r>
              <a:rPr lang="en" dirty="0">
                <a:solidFill>
                  <a:schemeClr val="bg1"/>
                </a:solidFill>
                <a:latin typeface="Montserrat" panose="00000500000000000000" pitchFamily="2" charset="0"/>
                <a:ea typeface="Inter"/>
                <a:cs typeface="Inter"/>
                <a:sym typeface="Inter"/>
              </a:rPr>
              <a:t>Cyclistic members do not rent docked bikes. </a:t>
            </a:r>
            <a:endParaRPr dirty="0">
              <a:solidFill>
                <a:schemeClr val="bg1"/>
              </a:solidFill>
              <a:latin typeface="Montserrat" panose="00000500000000000000" pitchFamily="2" charset="0"/>
              <a:ea typeface="Inter"/>
              <a:cs typeface="Inter"/>
              <a:sym typeface="Inter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Montserrat" panose="00000500000000000000" pitchFamily="2" charset="0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Montserrat" panose="00000500000000000000" pitchFamily="2" charset="0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Montserrat" panose="00000500000000000000" pitchFamily="2" charset="0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Montserrat" panose="00000500000000000000" pitchFamily="2" charset="0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Montserrat" panose="00000500000000000000" pitchFamily="2" charset="0"/>
              <a:ea typeface="Inter"/>
              <a:cs typeface="Inter"/>
              <a:sym typeface="Inter"/>
            </a:endParaRPr>
          </a:p>
        </p:txBody>
      </p:sp>
      <p:pic>
        <p:nvPicPr>
          <p:cNvPr id="14" name="Graphic 13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B95FA865-14F1-419C-AD9C-4FFD3A7F23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8326" y="65143"/>
            <a:ext cx="353132" cy="3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enic mountain landscape with stars in the sky">
            <a:extLst>
              <a:ext uri="{FF2B5EF4-FFF2-40B4-BE49-F238E27FC236}">
                <a16:creationId xmlns:a16="http://schemas.microsoft.com/office/drawing/2014/main" id="{E2134BB8-C8D0-4114-B32A-902871611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43" t="8724" r="1" b="2587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14FF33B1-FCA7-4D37-AA19-27E363DE9D69}"/>
              </a:ext>
            </a:extLst>
          </p:cNvPr>
          <p:cNvSpPr/>
          <p:nvPr/>
        </p:nvSpPr>
        <p:spPr>
          <a:xfrm>
            <a:off x="511062" y="1502964"/>
            <a:ext cx="4969127" cy="3046686"/>
          </a:xfrm>
          <a:prstGeom prst="roundRect">
            <a:avLst>
              <a:gd name="adj" fmla="val 5926"/>
            </a:avLst>
          </a:prstGeom>
          <a:gradFill>
            <a:gsLst>
              <a:gs pos="0">
                <a:schemeClr val="tx1"/>
              </a:gs>
              <a:gs pos="0">
                <a:srgbClr val="02497D"/>
              </a:gs>
              <a:gs pos="100000">
                <a:srgbClr val="122232"/>
              </a:gs>
              <a:gs pos="51000">
                <a:srgbClr val="02497D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>
              <a:solidFill>
                <a:schemeClr val="bg1"/>
              </a:solidFill>
            </a:endParaRPr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1"/>
          </p:nvPr>
        </p:nvSpPr>
        <p:spPr>
          <a:xfrm>
            <a:off x="585151" y="1722150"/>
            <a:ext cx="482095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Char char="●"/>
            </a:pPr>
            <a:r>
              <a:rPr lang="en-US" sz="1200" b="1" i="1" dirty="0">
                <a:solidFill>
                  <a:schemeClr val="bg1"/>
                </a:solidFill>
                <a:latin typeface="Montserrat" panose="00000500000000000000" pitchFamily="2" charset="0"/>
              </a:rPr>
              <a:t>Cost savings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: Depending on the frequency of bike rides, buying a membership may be more cost-effective than purchasing single-ride or day-pass options.</a:t>
            </a: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Char char="●"/>
            </a:pPr>
            <a:r>
              <a:rPr lang="en-US" sz="1200" b="1" i="1" dirty="0">
                <a:solidFill>
                  <a:schemeClr val="bg1"/>
                </a:solidFill>
                <a:latin typeface="Montserrat" panose="00000500000000000000" pitchFamily="2" charset="0"/>
              </a:rPr>
              <a:t>Convenience</a:t>
            </a: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: With a membership, casual riders do not have to go through the process of renting a bike every time they want to ride. Instead, they can simply check out a bike using their membership card or app.</a:t>
            </a: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</a:t>
            </a:r>
            <a:r>
              <a:rPr lang="en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" sz="1200" dirty="0">
                <a:solidFill>
                  <a:schemeClr val="bg1"/>
                </a:solidFill>
                <a:latin typeface="Montserrat" panose="00000500000000000000" pitchFamily="2" charset="0"/>
              </a:rPr>
              <a:t>B</a:t>
            </a:r>
            <a:r>
              <a:rPr lang="en" dirty="0">
                <a:solidFill>
                  <a:schemeClr val="bg1"/>
                </a:solidFill>
                <a:latin typeface="Montserrat" panose="00000500000000000000" pitchFamily="2" charset="0"/>
              </a:rPr>
              <a:t>uying a membership is a good option for casual riders who use the bike-sharing system frequently and want to save money, enjoy convenience, and access additional benefits.</a:t>
            </a:r>
            <a:endParaRPr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DCC59-C83B-43AA-9008-CB0E5936BDCE}"/>
              </a:ext>
            </a:extLst>
          </p:cNvPr>
          <p:cNvSpPr txBox="1"/>
          <p:nvPr/>
        </p:nvSpPr>
        <p:spPr>
          <a:xfrm>
            <a:off x="464819" y="329225"/>
            <a:ext cx="64135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2800" dirty="0">
                <a:solidFill>
                  <a:schemeClr val="bg1"/>
                </a:solidFill>
                <a:latin typeface="Montserrat SemiBold" panose="00000700000000000000" pitchFamily="2" charset="0"/>
                <a:sym typeface="League Spartan Medium"/>
              </a:rPr>
              <a:t>Consider a </a:t>
            </a:r>
            <a:r>
              <a:rPr lang="en-US" sz="2800" dirty="0" err="1">
                <a:solidFill>
                  <a:schemeClr val="bg1"/>
                </a:solidFill>
                <a:latin typeface="Montserrat SemiBold" panose="00000700000000000000" pitchFamily="2" charset="0"/>
                <a:sym typeface="League Spartan Medium"/>
              </a:rPr>
              <a:t>Cyclistic</a:t>
            </a:r>
            <a:r>
              <a:rPr lang="en-US" sz="2800" dirty="0">
                <a:solidFill>
                  <a:schemeClr val="bg1"/>
                </a:solidFill>
                <a:latin typeface="Montserrat SemiBold" panose="00000700000000000000" pitchFamily="2" charset="0"/>
                <a:sym typeface="League Spartan Medium"/>
              </a:rPr>
              <a:t> Membership for Casual Cycling.</a:t>
            </a:r>
            <a:endParaRPr lang="en-GB" sz="2800" dirty="0">
              <a:solidFill>
                <a:schemeClr val="bg1"/>
              </a:solidFill>
              <a:latin typeface="Montserrat SemiBold" panose="00000700000000000000" pitchFamily="2" charset="0"/>
              <a:sym typeface="League Spartan Medium"/>
            </a:endParaRPr>
          </a:p>
        </p:txBody>
      </p:sp>
      <p:pic>
        <p:nvPicPr>
          <p:cNvPr id="20" name="Google Shape;269;p34">
            <a:extLst>
              <a:ext uri="{FF2B5EF4-FFF2-40B4-BE49-F238E27FC236}">
                <a16:creationId xmlns:a16="http://schemas.microsoft.com/office/drawing/2014/main" id="{6185A10D-9FD2-4CD4-ABDF-F8A837EF268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8452" r="18452"/>
          <a:stretch/>
        </p:blipFill>
        <p:spPr>
          <a:xfrm>
            <a:off x="5843074" y="1379363"/>
            <a:ext cx="3000488" cy="317028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dist="50800" dir="5400000" algn="ctr" rotWithShape="0">
              <a:srgbClr val="000000"/>
            </a:outerShdw>
          </a:effectLst>
        </p:spPr>
      </p:pic>
      <p:pic>
        <p:nvPicPr>
          <p:cNvPr id="9" name="Graphic 8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44CE40C-F012-4566-A196-6C047DDC6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8326" y="65143"/>
            <a:ext cx="353132" cy="353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enic mountain landscape with stars in the sky">
            <a:extLst>
              <a:ext uri="{FF2B5EF4-FFF2-40B4-BE49-F238E27FC236}">
                <a16:creationId xmlns:a16="http://schemas.microsoft.com/office/drawing/2014/main" id="{7797BD03-2B73-4AA5-979F-DF3244999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3" r="4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53AD6632-C5D7-4BDC-ABDA-26818CBA35D0}"/>
              </a:ext>
            </a:extLst>
          </p:cNvPr>
          <p:cNvSpPr/>
          <p:nvPr/>
        </p:nvSpPr>
        <p:spPr>
          <a:xfrm>
            <a:off x="255532" y="1947261"/>
            <a:ext cx="2749532" cy="3109555"/>
          </a:xfrm>
          <a:prstGeom prst="roundRect">
            <a:avLst>
              <a:gd name="adj" fmla="val 5926"/>
            </a:avLst>
          </a:prstGeom>
          <a:gradFill>
            <a:gsLst>
              <a:gs pos="0">
                <a:schemeClr val="tx1"/>
              </a:gs>
              <a:gs pos="0">
                <a:srgbClr val="02497D"/>
              </a:gs>
              <a:gs pos="100000">
                <a:srgbClr val="122232"/>
              </a:gs>
              <a:gs pos="51000">
                <a:srgbClr val="02497D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BF262A73-D8A6-476C-94D2-55EF63E710CE}"/>
              </a:ext>
            </a:extLst>
          </p:cNvPr>
          <p:cNvSpPr/>
          <p:nvPr/>
        </p:nvSpPr>
        <p:spPr>
          <a:xfrm>
            <a:off x="5948794" y="1947261"/>
            <a:ext cx="2677755" cy="3109555"/>
          </a:xfrm>
          <a:prstGeom prst="roundRect">
            <a:avLst>
              <a:gd name="adj" fmla="val 5926"/>
            </a:avLst>
          </a:prstGeom>
          <a:gradFill>
            <a:gsLst>
              <a:gs pos="0">
                <a:schemeClr val="tx1"/>
              </a:gs>
              <a:gs pos="0">
                <a:srgbClr val="02497D"/>
              </a:gs>
              <a:gs pos="100000">
                <a:srgbClr val="122232"/>
              </a:gs>
              <a:gs pos="51000">
                <a:srgbClr val="02497D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5750F207-48B6-478C-A33C-DAD6880F812D}"/>
              </a:ext>
            </a:extLst>
          </p:cNvPr>
          <p:cNvSpPr/>
          <p:nvPr/>
        </p:nvSpPr>
        <p:spPr>
          <a:xfrm>
            <a:off x="3109405" y="1947261"/>
            <a:ext cx="2749532" cy="3109555"/>
          </a:xfrm>
          <a:prstGeom prst="roundRect">
            <a:avLst>
              <a:gd name="adj" fmla="val 5926"/>
            </a:avLst>
          </a:prstGeom>
          <a:gradFill>
            <a:gsLst>
              <a:gs pos="0">
                <a:schemeClr val="tx1"/>
              </a:gs>
              <a:gs pos="0">
                <a:srgbClr val="02497D"/>
              </a:gs>
              <a:gs pos="100000">
                <a:srgbClr val="122232"/>
              </a:gs>
              <a:gs pos="51000">
                <a:srgbClr val="02497D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A7D1A-94C6-406C-A926-7A9F4F78F1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101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DBE0A-0255-41D4-98BC-E27998BA8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3278" y="1994500"/>
            <a:ext cx="2469000" cy="2582033"/>
          </a:xfrm>
        </p:spPr>
        <p:txBody>
          <a:bodyPr/>
          <a:lstStyle/>
          <a:p>
            <a:pPr marL="339725" indent="-193675" algn="ct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Refer and earn</a:t>
            </a:r>
            <a:r>
              <a:rPr lang="en-US" sz="2000" b="0" i="0" dirty="0">
                <a:effectLst/>
                <a:latin typeface="Montserrat" panose="00000500000000000000" pitchFamily="2" charset="0"/>
              </a:rPr>
              <a:t> </a:t>
            </a:r>
          </a:p>
          <a:p>
            <a:pPr marL="146050" indent="0" algn="ctr"/>
            <a:endParaRPr lang="en-US" sz="1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46050" indent="0" algn="ctr"/>
            <a:endParaRPr lang="en-US" sz="1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73038" indent="-26988"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Encourage </a:t>
            </a:r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Cyclistic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members to invite their colleagues or friends to sign up as new members by providing referral incentives.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C2E6A4-6AF3-49F0-B6DD-7719AFB801B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78572" y="2012007"/>
            <a:ext cx="2826492" cy="2747290"/>
          </a:xfrm>
        </p:spPr>
        <p:txBody>
          <a:bodyPr/>
          <a:lstStyle/>
          <a:p>
            <a:pPr marL="339725" indent="-193675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B</a:t>
            </a:r>
            <a:r>
              <a:rPr lang="en" sz="1400" b="1" dirty="0">
                <a:solidFill>
                  <a:schemeClr val="bg1"/>
                </a:solidFill>
                <a:latin typeface="Montserrat" panose="00000500000000000000" pitchFamily="2" charset="0"/>
                <a:sym typeface="Inter"/>
              </a:rPr>
              <a:t>est season for business</a:t>
            </a:r>
            <a:r>
              <a:rPr lang="en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" sz="1400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en" sz="1400" b="1" dirty="0">
                <a:solidFill>
                  <a:schemeClr val="bg1"/>
                </a:solidFill>
                <a:latin typeface="Montserrat" panose="00000500000000000000" pitchFamily="2" charset="0"/>
                <a:sym typeface="Inter"/>
              </a:rPr>
              <a:t>Summer</a:t>
            </a:r>
            <a:r>
              <a:rPr lang="en" sz="1400" dirty="0">
                <a:solidFill>
                  <a:schemeClr val="bg1"/>
                </a:solidFill>
                <a:latin typeface="Montserrat" panose="00000500000000000000" pitchFamily="2" charset="0"/>
                <a:sym typeface="Inter"/>
              </a:rPr>
              <a:t> </a:t>
            </a:r>
          </a:p>
          <a:p>
            <a:pPr marL="173038" indent="-26988">
              <a:tabLst>
                <a:tab pos="914400" algn="l"/>
              </a:tabLst>
            </a:pPr>
            <a:endParaRPr lang="en-US" sz="1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73038" indent="-26988" algn="ctr">
              <a:tabLst>
                <a:tab pos="914400" algn="l"/>
              </a:tabLst>
            </a:pP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The month with the highest number of users is </a:t>
            </a:r>
            <a:r>
              <a:rPr 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July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, so the marketing team can launch a campaign to show off the benefits of membership in </a:t>
            </a:r>
            <a:r>
              <a:rPr lang="vi-VN" sz="1400" dirty="0">
                <a:solidFill>
                  <a:schemeClr val="bg1"/>
                </a:solidFill>
                <a:latin typeface="Montserrat" panose="00000500000000000000" pitchFamily="2" charset="0"/>
              </a:rPr>
              <a:t>June. 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Maximize conversions before the peak season.</a:t>
            </a:r>
            <a:br>
              <a:rPr lang="vi-VN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4021B5-481E-481F-9303-9CB76B128C9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91026" y="2012007"/>
            <a:ext cx="2675030" cy="3131493"/>
          </a:xfrm>
        </p:spPr>
        <p:txBody>
          <a:bodyPr/>
          <a:lstStyle/>
          <a:p>
            <a:pPr marL="339725" indent="-193675" algn="ct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bg1"/>
                </a:solidFill>
                <a:latin typeface="Montserrat" panose="00000500000000000000" pitchFamily="2" charset="0"/>
              </a:rPr>
              <a:t>Weekend Ads and Membership Benefits</a:t>
            </a:r>
          </a:p>
          <a:p>
            <a:pPr marL="431800" indent="-285750" algn="ctr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10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73038" indent="-26988"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Using the weekend to run member introduction ads will have the most conversion opportunities. Customers with the longest vehicle usage will receive the benefit of a membership package subscription discount.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F21CC-F48D-471D-8B23-A724262EAD4E}"/>
              </a:ext>
            </a:extLst>
          </p:cNvPr>
          <p:cNvSpPr txBox="1"/>
          <p:nvPr/>
        </p:nvSpPr>
        <p:spPr>
          <a:xfrm>
            <a:off x="2700888" y="143781"/>
            <a:ext cx="3742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Converting Casual Riders into </a:t>
            </a:r>
            <a:r>
              <a:rPr lang="en-US" sz="2800" b="1" dirty="0" err="1">
                <a:solidFill>
                  <a:schemeClr val="bg1"/>
                </a:solidFill>
                <a:latin typeface="Montserrat SemiBold" panose="000007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Cyclistic</a:t>
            </a:r>
            <a:r>
              <a:rPr lang="en-US" sz="28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28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Members.</a:t>
            </a:r>
            <a:endParaRPr lang="en-GB" sz="2800" b="1" dirty="0">
              <a:solidFill>
                <a:schemeClr val="bg1"/>
              </a:solidFill>
              <a:latin typeface="Montserrat SemiBold" panose="000007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Graphic 16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5C3D4DE-A990-421D-81C2-FBCCA4330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8326" y="65143"/>
            <a:ext cx="353132" cy="3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8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enic mountain landscape with stars in the sky">
            <a:extLst>
              <a:ext uri="{FF2B5EF4-FFF2-40B4-BE49-F238E27FC236}">
                <a16:creationId xmlns:a16="http://schemas.microsoft.com/office/drawing/2014/main" id="{0142C40D-8645-4BC3-8C02-86332BF0C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3" r="4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33B3ED5-7E3D-4D63-B7F0-297A0688001E}"/>
              </a:ext>
            </a:extLst>
          </p:cNvPr>
          <p:cNvGrpSpPr/>
          <p:nvPr/>
        </p:nvGrpSpPr>
        <p:grpSpPr>
          <a:xfrm>
            <a:off x="1122968" y="374331"/>
            <a:ext cx="6898064" cy="4150997"/>
            <a:chOff x="2173761" y="3048737"/>
            <a:chExt cx="13804933" cy="8307292"/>
          </a:xfr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">
                <a:schemeClr val="accent1">
                  <a:lumMod val="60000"/>
                  <a:lumOff val="40000"/>
                  <a:alpha val="1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93000">
                <a:schemeClr val="accent1">
                  <a:lumMod val="60000"/>
                  <a:lumOff val="40000"/>
                  <a:alpha val="71000"/>
                </a:schemeClr>
              </a:gs>
            </a:gsLst>
            <a:lin ang="2700000" scaled="1"/>
            <a:tileRect/>
          </a:gradFill>
        </p:grpSpPr>
        <p:sp useBgFill="1">
          <p:nvSpPr>
            <p:cNvPr id="10" name="Graphic 5">
              <a:extLst>
                <a:ext uri="{FF2B5EF4-FFF2-40B4-BE49-F238E27FC236}">
                  <a16:creationId xmlns:a16="http://schemas.microsoft.com/office/drawing/2014/main" id="{B67C6CC5-BCD5-43BF-945E-39B1BE7AF020}"/>
                </a:ext>
              </a:extLst>
            </p:cNvPr>
            <p:cNvSpPr/>
            <p:nvPr/>
          </p:nvSpPr>
          <p:spPr>
            <a:xfrm rot="14704215">
              <a:off x="5496506" y="1844622"/>
              <a:ext cx="2329850" cy="4738079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grpFill/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1" name="Graphic 5">
              <a:extLst>
                <a:ext uri="{FF2B5EF4-FFF2-40B4-BE49-F238E27FC236}">
                  <a16:creationId xmlns:a16="http://schemas.microsoft.com/office/drawing/2014/main" id="{9483D818-3478-4034-B961-3FABB14B089D}"/>
                </a:ext>
              </a:extLst>
            </p:cNvPr>
            <p:cNvSpPr/>
            <p:nvPr/>
          </p:nvSpPr>
          <p:spPr>
            <a:xfrm rot="14704215">
              <a:off x="10549026" y="8727948"/>
              <a:ext cx="2092008" cy="316415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grpFill/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2" name="Graphic 5">
              <a:extLst>
                <a:ext uri="{FF2B5EF4-FFF2-40B4-BE49-F238E27FC236}">
                  <a16:creationId xmlns:a16="http://schemas.microsoft.com/office/drawing/2014/main" id="{1092CF1B-FF0E-46BF-9ECA-BCB1B39DDC8A}"/>
                </a:ext>
              </a:extLst>
            </p:cNvPr>
            <p:cNvSpPr/>
            <p:nvPr/>
          </p:nvSpPr>
          <p:spPr>
            <a:xfrm rot="14704215">
              <a:off x="5954901" y="1563660"/>
              <a:ext cx="2329850" cy="6797208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grpFill/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3" name="Graphic 5">
              <a:extLst>
                <a:ext uri="{FF2B5EF4-FFF2-40B4-BE49-F238E27FC236}">
                  <a16:creationId xmlns:a16="http://schemas.microsoft.com/office/drawing/2014/main" id="{FC5D6131-F1B6-44C1-B036-EEF89981185D}"/>
                </a:ext>
              </a:extLst>
            </p:cNvPr>
            <p:cNvSpPr/>
            <p:nvPr/>
          </p:nvSpPr>
          <p:spPr>
            <a:xfrm rot="14704215">
              <a:off x="6948343" y="532449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grpFill/>
            <a:effectLst>
              <a:outerShdw blurRad="1270000" dist="254000" dir="18900000" sx="88000" sy="88000" algn="l" rotWithShape="0">
                <a:prstClr val="black">
                  <a:alpha val="56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4" name="Graphic 5">
              <a:extLst>
                <a:ext uri="{FF2B5EF4-FFF2-40B4-BE49-F238E27FC236}">
                  <a16:creationId xmlns:a16="http://schemas.microsoft.com/office/drawing/2014/main" id="{DC9396CB-AD29-4BAC-86B7-1EF547D70B30}"/>
                </a:ext>
              </a:extLst>
            </p:cNvPr>
            <p:cNvSpPr/>
            <p:nvPr/>
          </p:nvSpPr>
          <p:spPr>
            <a:xfrm rot="14704215">
              <a:off x="7911303" y="164590"/>
              <a:ext cx="2329850" cy="1380493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grpFill/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5" name="Graphic 5">
              <a:extLst>
                <a:ext uri="{FF2B5EF4-FFF2-40B4-BE49-F238E27FC236}">
                  <a16:creationId xmlns:a16="http://schemas.microsoft.com/office/drawing/2014/main" id="{182F27CB-1BA6-48B9-8644-6464DBD391EB}"/>
                </a:ext>
              </a:extLst>
            </p:cNvPr>
            <p:cNvSpPr/>
            <p:nvPr/>
          </p:nvSpPr>
          <p:spPr>
            <a:xfrm rot="14704215">
              <a:off x="9742239" y="5529727"/>
              <a:ext cx="2329850" cy="7802825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grpFill/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6" name="Graphic 5">
              <a:extLst>
                <a:ext uri="{FF2B5EF4-FFF2-40B4-BE49-F238E27FC236}">
                  <a16:creationId xmlns:a16="http://schemas.microsoft.com/office/drawing/2014/main" id="{25F2E3B7-2E7F-4FBD-83CB-97946C263BDB}"/>
                </a:ext>
              </a:extLst>
            </p:cNvPr>
            <p:cNvSpPr/>
            <p:nvPr/>
          </p:nvSpPr>
          <p:spPr>
            <a:xfrm rot="14704215">
              <a:off x="8863634" y="2857323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grpFill/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A1A77E-0049-4DDC-B223-50359E01D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4CEB-1C35-47B3-9DF1-91969362F266}"/>
              </a:ext>
            </a:extLst>
          </p:cNvPr>
          <p:cNvSpPr txBox="1"/>
          <p:nvPr/>
        </p:nvSpPr>
        <p:spPr>
          <a:xfrm>
            <a:off x="1540545" y="1664984"/>
            <a:ext cx="62872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8000" dirty="0">
                <a:solidFill>
                  <a:schemeClr val="bg1"/>
                </a:solidFill>
                <a:latin typeface="Montserrat SemiBold" panose="00000700000000000000" pitchFamily="2" charset="0"/>
              </a:rPr>
              <a:t>Thank you! </a:t>
            </a:r>
          </a:p>
        </p:txBody>
      </p:sp>
      <p:pic>
        <p:nvPicPr>
          <p:cNvPr id="17" name="Graphic 16" descr="Home with solid fill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758ED86-E763-4A4A-A526-16F7D7B87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8326" y="65143"/>
            <a:ext cx="353132" cy="3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enic mountain landscape with stars in the sky">
            <a:extLst>
              <a:ext uri="{FF2B5EF4-FFF2-40B4-BE49-F238E27FC236}">
                <a16:creationId xmlns:a16="http://schemas.microsoft.com/office/drawing/2014/main" id="{909182AB-FF57-4460-93A5-5C3D682D6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3" r="4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2075D-2B03-4071-B691-DF8E3DE7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E49D9-F8E7-4A26-86F9-EF173E63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56" y="1846481"/>
            <a:ext cx="3167304" cy="1402079"/>
          </a:xfrm>
        </p:spPr>
        <p:txBody>
          <a:bodyPr/>
          <a:lstStyle/>
          <a:p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</a:rPr>
              <a:t>Cyclistic Bike Rentals Marketing Strategy</a:t>
            </a:r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D6ECA-5952-47F3-AC59-D22D3A9FE423}"/>
              </a:ext>
            </a:extLst>
          </p:cNvPr>
          <p:cNvSpPr txBox="1"/>
          <p:nvPr/>
        </p:nvSpPr>
        <p:spPr>
          <a:xfrm>
            <a:off x="1035549" y="3363595"/>
            <a:ext cx="353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Analyzing customer behavior and trends can help create a targeted marketing strategy for bike rentals. </a:t>
            </a:r>
            <a:endParaRPr lang="en-US" sz="1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81461-4590-4BE5-BABF-3CD9FE83E480}"/>
              </a:ext>
            </a:extLst>
          </p:cNvPr>
          <p:cNvCxnSpPr/>
          <p:nvPr/>
        </p:nvCxnSpPr>
        <p:spPr>
          <a:xfrm>
            <a:off x="1131147" y="3248560"/>
            <a:ext cx="121242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227;p29">
            <a:extLst>
              <a:ext uri="{FF2B5EF4-FFF2-40B4-BE49-F238E27FC236}">
                <a16:creationId xmlns:a16="http://schemas.microsoft.com/office/drawing/2014/main" id="{FE950020-65DF-4B77-AF6A-1B2073B2D3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544" t="8066" r="20344" b="60187"/>
          <a:stretch/>
        </p:blipFill>
        <p:spPr>
          <a:xfrm>
            <a:off x="1003069" y="444401"/>
            <a:ext cx="1468582" cy="1402079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27E53F-8DBA-4D10-AAA5-65EC7AA4256A}"/>
              </a:ext>
            </a:extLst>
          </p:cNvPr>
          <p:cNvGrpSpPr/>
          <p:nvPr/>
        </p:nvGrpSpPr>
        <p:grpSpPr>
          <a:xfrm>
            <a:off x="5615168" y="341530"/>
            <a:ext cx="2286000" cy="10327935"/>
            <a:chOff x="5604186" y="-2059883"/>
            <a:chExt cx="2286000" cy="10327935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5182291"/>
                    </p:ext>
                  </p:extLst>
                </p:nvPr>
              </p:nvGraphicFramePr>
              <p:xfrm>
                <a:off x="5604186" y="-205988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56" cId="0">
                      <pslz:zmPr id="{ADAA09E1-DE2D-471E-8B61-3FC74A0EF219}" returnToParent="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15168" y="341530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59381257"/>
                    </p:ext>
                  </p:extLst>
                </p:nvPr>
              </p:nvGraphicFramePr>
              <p:xfrm>
                <a:off x="5604186" y="-552859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8" cId="269888057">
                      <pslz:zmPr id="{B637C4B9-100C-4AD2-AB04-0B02634AB6E7}" returnToParent="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5168" y="1848554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629903"/>
                    </p:ext>
                  </p:extLst>
                </p:nvPr>
              </p:nvGraphicFramePr>
              <p:xfrm>
                <a:off x="5604186" y="95413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9" cId="866093825">
                      <pslz:zmPr id="{7B701FA8-7DA9-4FA7-AF73-101DD415AEDF}" returnToParent="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Slide Zoom 21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15168" y="3355550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84113755"/>
                    </p:ext>
                  </p:extLst>
                </p:nvPr>
              </p:nvGraphicFramePr>
              <p:xfrm>
                <a:off x="5604186" y="246113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0" cId="1836155649">
                      <pslz:zmPr id="{467A0D77-91B2-4FD5-85A1-911AF6820483}" returnToParent="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15168" y="4862546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10300993"/>
                    </p:ext>
                  </p:extLst>
                </p:nvPr>
              </p:nvGraphicFramePr>
              <p:xfrm>
                <a:off x="5604186" y="3968185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1" cId="0">
                      <pslz:zmPr id="{9349CBD2-B1EA-4BFF-9477-1CD885CAA553}" returnToParent="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Slide Zoom 25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15168" y="6369598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8" name="Slide Zoom 27"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67485235"/>
                    </p:ext>
                  </p:extLst>
                </p:nvPr>
              </p:nvGraphicFramePr>
              <p:xfrm>
                <a:off x="5604186" y="5475181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2" cId="3134081748">
                      <pslz:zmPr id="{459E8875-A0BC-4EF9-8B78-D42DFDA92E94}" returnToParent="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8" name="Slide Zoom 27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15168" y="7876594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19460245"/>
                    </p:ext>
                  </p:extLst>
                </p:nvPr>
              </p:nvGraphicFramePr>
              <p:xfrm>
                <a:off x="5604186" y="698217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3" cId="1092308337">
                      <pslz:zmPr id="{5C2917D8-E3EF-42EC-954B-03383C8A6AD1}" returnToParent="0">
                        <p166:blipFill xmlns:p166="http://schemas.microsoft.com/office/powerpoint/2016/6/main">
                          <a:blip r:embed="rId2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endPos="3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0" name="Slide Zoom 29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15168" y="9383590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endPos="30000" dir="5400000" sy="-100000" algn="bl" rotWithShape="0"/>
                </a:effectLst>
              </p:spPr>
            </p:pic>
          </mc:Fallback>
        </mc:AlternateContent>
      </p:grpSp>
      <p:pic>
        <p:nvPicPr>
          <p:cNvPr id="21" name="Graphic 20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202300-B17D-4A63-B775-FA7E2EE7AD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400000" flipH="1">
            <a:off x="6670554" y="3113685"/>
            <a:ext cx="175229" cy="258460"/>
          </a:xfrm>
          <a:prstGeom prst="rect">
            <a:avLst/>
          </a:prstGeom>
        </p:spPr>
      </p:pic>
      <p:pic>
        <p:nvPicPr>
          <p:cNvPr id="23" name="Graphic 22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F12C1E-212D-431C-9E69-7DD91D0CD5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 flipH="1">
            <a:off x="6670555" y="1606690"/>
            <a:ext cx="175229" cy="258460"/>
          </a:xfrm>
          <a:prstGeom prst="rect">
            <a:avLst/>
          </a:prstGeom>
        </p:spPr>
      </p:pic>
      <p:sp>
        <p:nvSpPr>
          <p:cNvPr id="25" name="!End">
            <a:hlinkClick r:id="rId27" action="ppaction://hlinksldjump"/>
            <a:extLst>
              <a:ext uri="{FF2B5EF4-FFF2-40B4-BE49-F238E27FC236}">
                <a16:creationId xmlns:a16="http://schemas.microsoft.com/office/drawing/2014/main" id="{EB3E1D01-CE77-4E2F-BA6B-DF1522854EC0}"/>
              </a:ext>
            </a:extLst>
          </p:cNvPr>
          <p:cNvSpPr/>
          <p:nvPr/>
        </p:nvSpPr>
        <p:spPr>
          <a:xfrm>
            <a:off x="8140701" y="2569868"/>
            <a:ext cx="107950" cy="1079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8C7BDD-2BB4-4030-97AE-8C2DEB8DF1C9}"/>
              </a:ext>
            </a:extLst>
          </p:cNvPr>
          <p:cNvSpPr/>
          <p:nvPr/>
        </p:nvSpPr>
        <p:spPr>
          <a:xfrm>
            <a:off x="8140701" y="2336505"/>
            <a:ext cx="107950" cy="107950"/>
          </a:xfrm>
          <a:prstGeom prst="ellipse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9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enic mountain landscape with stars in the sky">
            <a:extLst>
              <a:ext uri="{FF2B5EF4-FFF2-40B4-BE49-F238E27FC236}">
                <a16:creationId xmlns:a16="http://schemas.microsoft.com/office/drawing/2014/main" id="{909182AB-FF57-4460-93A5-5C3D682D6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3" r="4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2075D-2B03-4071-B691-DF8E3DE7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E49D9-F8E7-4A26-86F9-EF173E63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56" y="1846481"/>
            <a:ext cx="3167304" cy="1402079"/>
          </a:xfrm>
        </p:spPr>
        <p:txBody>
          <a:bodyPr/>
          <a:lstStyle/>
          <a:p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</a:rPr>
              <a:t>Cyclistic Bike Rentals Marketing Strategy</a:t>
            </a:r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D6ECA-5952-47F3-AC59-D22D3A9FE423}"/>
              </a:ext>
            </a:extLst>
          </p:cNvPr>
          <p:cNvSpPr txBox="1"/>
          <p:nvPr/>
        </p:nvSpPr>
        <p:spPr>
          <a:xfrm>
            <a:off x="1035549" y="3363595"/>
            <a:ext cx="353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Analyzing customer behavior and trends can help create a targeted marketing strategy for bike rentals. </a:t>
            </a:r>
            <a:endParaRPr lang="en-US" sz="1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81461-4590-4BE5-BABF-3CD9FE83E480}"/>
              </a:ext>
            </a:extLst>
          </p:cNvPr>
          <p:cNvCxnSpPr/>
          <p:nvPr/>
        </p:nvCxnSpPr>
        <p:spPr>
          <a:xfrm>
            <a:off x="1131147" y="3248560"/>
            <a:ext cx="121242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227;p29">
            <a:extLst>
              <a:ext uri="{FF2B5EF4-FFF2-40B4-BE49-F238E27FC236}">
                <a16:creationId xmlns:a16="http://schemas.microsoft.com/office/drawing/2014/main" id="{FE950020-65DF-4B77-AF6A-1B2073B2D3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544" t="8066" r="20344" b="60187"/>
          <a:stretch/>
        </p:blipFill>
        <p:spPr>
          <a:xfrm>
            <a:off x="1003069" y="444401"/>
            <a:ext cx="1468582" cy="1402079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27E53F-8DBA-4D10-AAA5-65EC7AA4256A}"/>
              </a:ext>
            </a:extLst>
          </p:cNvPr>
          <p:cNvGrpSpPr/>
          <p:nvPr/>
        </p:nvGrpSpPr>
        <p:grpSpPr>
          <a:xfrm>
            <a:off x="5615168" y="-1154042"/>
            <a:ext cx="2286000" cy="10327935"/>
            <a:chOff x="5604186" y="-2059883"/>
            <a:chExt cx="2286000" cy="10327935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32219636"/>
                    </p:ext>
                  </p:extLst>
                </p:nvPr>
              </p:nvGraphicFramePr>
              <p:xfrm>
                <a:off x="5604186" y="-205988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56" cId="0">
                      <pslz:zmPr id="{ADAA09E1-DE2D-471E-8B61-3FC74A0EF219}" returnToParent="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15168" y="-1154042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19332634"/>
                    </p:ext>
                  </p:extLst>
                </p:nvPr>
              </p:nvGraphicFramePr>
              <p:xfrm>
                <a:off x="5604186" y="-552859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8" cId="269888057">
                      <pslz:zmPr id="{B637C4B9-100C-4AD2-AB04-0B02634AB6E7}" returnToParent="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5168" y="352982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40915752"/>
                    </p:ext>
                  </p:extLst>
                </p:nvPr>
              </p:nvGraphicFramePr>
              <p:xfrm>
                <a:off x="5604186" y="95413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9" cId="866093825">
                      <pslz:zmPr id="{7B701FA8-7DA9-4FA7-AF73-101DD415AEDF}" returnToParent="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Slide Zoom 21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15168" y="1859978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02503151"/>
                    </p:ext>
                  </p:extLst>
                </p:nvPr>
              </p:nvGraphicFramePr>
              <p:xfrm>
                <a:off x="5604186" y="246113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0" cId="1836155649">
                      <pslz:zmPr id="{467A0D77-91B2-4FD5-85A1-911AF6820483}" returnToParent="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15168" y="3366974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66290071"/>
                    </p:ext>
                  </p:extLst>
                </p:nvPr>
              </p:nvGraphicFramePr>
              <p:xfrm>
                <a:off x="5604186" y="3968185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1" cId="0">
                      <pslz:zmPr id="{9349CBD2-B1EA-4BFF-9477-1CD885CAA553}" returnToParent="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Slide Zoom 25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15168" y="4874026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8" name="Slide Zoom 27"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08861405"/>
                    </p:ext>
                  </p:extLst>
                </p:nvPr>
              </p:nvGraphicFramePr>
              <p:xfrm>
                <a:off x="5604186" y="5475181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2" cId="3134081748">
                      <pslz:zmPr id="{459E8875-A0BC-4EF9-8B78-D42DFDA92E94}" returnToParent="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8" name="Slide Zoom 27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15168" y="6381022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98922958"/>
                    </p:ext>
                  </p:extLst>
                </p:nvPr>
              </p:nvGraphicFramePr>
              <p:xfrm>
                <a:off x="5604186" y="698217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3" cId="1092308337">
                      <pslz:zmPr id="{5C2917D8-E3EF-42EC-954B-03383C8A6AD1}" returnToParent="0">
                        <p166:blipFill xmlns:p166="http://schemas.microsoft.com/office/powerpoint/2016/6/main">
                          <a:blip r:embed="rId2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endPos="3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0" name="Slide Zoom 29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15168" y="7888018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endPos="30000" dir="5400000" sy="-100000" algn="bl" rotWithShape="0"/>
                </a:effectLst>
              </p:spPr>
            </p:pic>
          </mc:Fallback>
        </mc:AlternateContent>
      </p:grpSp>
      <p:pic>
        <p:nvPicPr>
          <p:cNvPr id="21" name="Graphic 20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202300-B17D-4A63-B775-FA7E2EE7AD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400000" flipH="1">
            <a:off x="6670554" y="3113685"/>
            <a:ext cx="175229" cy="258460"/>
          </a:xfrm>
          <a:prstGeom prst="rect">
            <a:avLst/>
          </a:prstGeom>
        </p:spPr>
      </p:pic>
      <p:pic>
        <p:nvPicPr>
          <p:cNvPr id="23" name="Graphic 22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F12C1E-212D-431C-9E69-7DD91D0CD5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 flipH="1">
            <a:off x="6670555" y="1606690"/>
            <a:ext cx="175229" cy="258460"/>
          </a:xfrm>
          <a:prstGeom prst="rect">
            <a:avLst/>
          </a:prstGeom>
        </p:spPr>
      </p:pic>
      <p:sp>
        <p:nvSpPr>
          <p:cNvPr id="25" name="!End">
            <a:hlinkClick r:id="rId27" action="ppaction://hlinksldjump"/>
            <a:extLst>
              <a:ext uri="{FF2B5EF4-FFF2-40B4-BE49-F238E27FC236}">
                <a16:creationId xmlns:a16="http://schemas.microsoft.com/office/drawing/2014/main" id="{A0CDA787-1569-4DD0-9948-6AE3C575D2B5}"/>
              </a:ext>
            </a:extLst>
          </p:cNvPr>
          <p:cNvSpPr/>
          <p:nvPr/>
        </p:nvSpPr>
        <p:spPr>
          <a:xfrm>
            <a:off x="8140701" y="2569868"/>
            <a:ext cx="107950" cy="1079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8B38E63-A4DC-4D15-83E1-AFD3A3F69218}"/>
              </a:ext>
            </a:extLst>
          </p:cNvPr>
          <p:cNvSpPr/>
          <p:nvPr/>
        </p:nvSpPr>
        <p:spPr>
          <a:xfrm>
            <a:off x="8140701" y="2336505"/>
            <a:ext cx="107950" cy="107950"/>
          </a:xfrm>
          <a:prstGeom prst="ellipse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2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enic mountain landscape with stars in the sky">
            <a:extLst>
              <a:ext uri="{FF2B5EF4-FFF2-40B4-BE49-F238E27FC236}">
                <a16:creationId xmlns:a16="http://schemas.microsoft.com/office/drawing/2014/main" id="{909182AB-FF57-4460-93A5-5C3D682D6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3" r="4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2075D-2B03-4071-B691-DF8E3DE7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E49D9-F8E7-4A26-86F9-EF173E63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56" y="1846481"/>
            <a:ext cx="3167304" cy="1402079"/>
          </a:xfrm>
        </p:spPr>
        <p:txBody>
          <a:bodyPr/>
          <a:lstStyle/>
          <a:p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</a:rPr>
              <a:t>Cyclistic Bike Rentals Marketing Strategy</a:t>
            </a:r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D6ECA-5952-47F3-AC59-D22D3A9FE423}"/>
              </a:ext>
            </a:extLst>
          </p:cNvPr>
          <p:cNvSpPr txBox="1"/>
          <p:nvPr/>
        </p:nvSpPr>
        <p:spPr>
          <a:xfrm>
            <a:off x="1035549" y="3363595"/>
            <a:ext cx="353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Analyzing customer behavior and trends can help create a targeted marketing strategy for bike rentals. </a:t>
            </a:r>
            <a:endParaRPr lang="en-US" sz="1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81461-4590-4BE5-BABF-3CD9FE83E480}"/>
              </a:ext>
            </a:extLst>
          </p:cNvPr>
          <p:cNvCxnSpPr/>
          <p:nvPr/>
        </p:nvCxnSpPr>
        <p:spPr>
          <a:xfrm>
            <a:off x="1131147" y="3248560"/>
            <a:ext cx="121242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227;p29">
            <a:extLst>
              <a:ext uri="{FF2B5EF4-FFF2-40B4-BE49-F238E27FC236}">
                <a16:creationId xmlns:a16="http://schemas.microsoft.com/office/drawing/2014/main" id="{FE950020-65DF-4B77-AF6A-1B2073B2D3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544" t="8066" r="20344" b="60187"/>
          <a:stretch/>
        </p:blipFill>
        <p:spPr>
          <a:xfrm>
            <a:off x="1003069" y="444401"/>
            <a:ext cx="1468582" cy="1402079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27E53F-8DBA-4D10-AAA5-65EC7AA4256A}"/>
              </a:ext>
            </a:extLst>
          </p:cNvPr>
          <p:cNvGrpSpPr/>
          <p:nvPr/>
        </p:nvGrpSpPr>
        <p:grpSpPr>
          <a:xfrm>
            <a:off x="5615168" y="-2687567"/>
            <a:ext cx="2286000" cy="10327935"/>
            <a:chOff x="5604186" y="-2059883"/>
            <a:chExt cx="2286000" cy="10327935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98325717"/>
                    </p:ext>
                  </p:extLst>
                </p:nvPr>
              </p:nvGraphicFramePr>
              <p:xfrm>
                <a:off x="5604186" y="-205988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56" cId="0">
                      <pslz:zmPr id="{ADAA09E1-DE2D-471E-8B61-3FC74A0EF219}" returnToParent="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15168" y="-2687567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79860019"/>
                    </p:ext>
                  </p:extLst>
                </p:nvPr>
              </p:nvGraphicFramePr>
              <p:xfrm>
                <a:off x="5604186" y="-552859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8" cId="269888057">
                      <pslz:zmPr id="{B637C4B9-100C-4AD2-AB04-0B02634AB6E7}" returnToParent="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5168" y="-1180543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8610944"/>
                    </p:ext>
                  </p:extLst>
                </p:nvPr>
              </p:nvGraphicFramePr>
              <p:xfrm>
                <a:off x="5604186" y="95413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9" cId="866093825">
                      <pslz:zmPr id="{7B701FA8-7DA9-4FA7-AF73-101DD415AEDF}" returnToParent="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Slide Zoom 21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15168" y="326453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8662618"/>
                    </p:ext>
                  </p:extLst>
                </p:nvPr>
              </p:nvGraphicFramePr>
              <p:xfrm>
                <a:off x="5604186" y="246113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0" cId="1836155649">
                      <pslz:zmPr id="{467A0D77-91B2-4FD5-85A1-911AF6820483}" returnToParent="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15168" y="1833449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30738730"/>
                    </p:ext>
                  </p:extLst>
                </p:nvPr>
              </p:nvGraphicFramePr>
              <p:xfrm>
                <a:off x="5604186" y="3968185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1" cId="0">
                      <pslz:zmPr id="{9349CBD2-B1EA-4BFF-9477-1CD885CAA553}" returnToParent="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Slide Zoom 25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15168" y="3340501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8" name="Slide Zoom 27"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12299001"/>
                    </p:ext>
                  </p:extLst>
                </p:nvPr>
              </p:nvGraphicFramePr>
              <p:xfrm>
                <a:off x="5604186" y="5475181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2" cId="3134081748">
                      <pslz:zmPr id="{459E8875-A0BC-4EF9-8B78-D42DFDA92E94}" returnToParent="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8" name="Slide Zoom 27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15168" y="4847497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50153600"/>
                    </p:ext>
                  </p:extLst>
                </p:nvPr>
              </p:nvGraphicFramePr>
              <p:xfrm>
                <a:off x="5604186" y="698217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3" cId="1092308337">
                      <pslz:zmPr id="{5C2917D8-E3EF-42EC-954B-03383C8A6AD1}" returnToParent="0">
                        <p166:blipFill xmlns:p166="http://schemas.microsoft.com/office/powerpoint/2016/6/main">
                          <a:blip r:embed="rId2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endPos="3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0" name="Slide Zoom 29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15168" y="6354493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endPos="30000" dir="5400000" sy="-100000" algn="bl" rotWithShape="0"/>
                </a:effectLst>
              </p:spPr>
            </p:pic>
          </mc:Fallback>
        </mc:AlternateContent>
      </p:grpSp>
      <p:pic>
        <p:nvPicPr>
          <p:cNvPr id="21" name="Graphic 20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202300-B17D-4A63-B775-FA7E2EE7AD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400000" flipH="1">
            <a:off x="6670554" y="3113685"/>
            <a:ext cx="175229" cy="258460"/>
          </a:xfrm>
          <a:prstGeom prst="rect">
            <a:avLst/>
          </a:prstGeom>
        </p:spPr>
      </p:pic>
      <p:pic>
        <p:nvPicPr>
          <p:cNvPr id="23" name="Graphic 22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F12C1E-212D-431C-9E69-7DD91D0CD5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 flipH="1">
            <a:off x="6670555" y="1606690"/>
            <a:ext cx="175229" cy="258460"/>
          </a:xfrm>
          <a:prstGeom prst="rect">
            <a:avLst/>
          </a:prstGeom>
        </p:spPr>
      </p:pic>
      <p:sp>
        <p:nvSpPr>
          <p:cNvPr id="25" name="!End">
            <a:hlinkClick r:id="rId27" action="ppaction://hlinksldjump"/>
            <a:extLst>
              <a:ext uri="{FF2B5EF4-FFF2-40B4-BE49-F238E27FC236}">
                <a16:creationId xmlns:a16="http://schemas.microsoft.com/office/drawing/2014/main" id="{DF61DE8D-758B-43D4-B009-49612D6B2DCD}"/>
              </a:ext>
            </a:extLst>
          </p:cNvPr>
          <p:cNvSpPr/>
          <p:nvPr/>
        </p:nvSpPr>
        <p:spPr>
          <a:xfrm>
            <a:off x="8140701" y="2569868"/>
            <a:ext cx="107950" cy="1079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1402699-D5A1-4293-BFB1-49E01323AD35}"/>
              </a:ext>
            </a:extLst>
          </p:cNvPr>
          <p:cNvSpPr/>
          <p:nvPr/>
        </p:nvSpPr>
        <p:spPr>
          <a:xfrm>
            <a:off x="8140701" y="2336505"/>
            <a:ext cx="107950" cy="107950"/>
          </a:xfrm>
          <a:prstGeom prst="ellipse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2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enic mountain landscape with stars in the sky">
            <a:extLst>
              <a:ext uri="{FF2B5EF4-FFF2-40B4-BE49-F238E27FC236}">
                <a16:creationId xmlns:a16="http://schemas.microsoft.com/office/drawing/2014/main" id="{909182AB-FF57-4460-93A5-5C3D682D6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3" r="4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2075D-2B03-4071-B691-DF8E3DE7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E49D9-F8E7-4A26-86F9-EF173E63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56" y="1846481"/>
            <a:ext cx="3167304" cy="1402079"/>
          </a:xfrm>
        </p:spPr>
        <p:txBody>
          <a:bodyPr/>
          <a:lstStyle/>
          <a:p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</a:rPr>
              <a:t>Cyclistic Bike Rentals Marketing Strategy</a:t>
            </a:r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D6ECA-5952-47F3-AC59-D22D3A9FE423}"/>
              </a:ext>
            </a:extLst>
          </p:cNvPr>
          <p:cNvSpPr txBox="1"/>
          <p:nvPr/>
        </p:nvSpPr>
        <p:spPr>
          <a:xfrm>
            <a:off x="1035549" y="3363595"/>
            <a:ext cx="353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Analyzing customer behavior and trends can help create a targeted marketing strategy for bike rentals. </a:t>
            </a:r>
            <a:endParaRPr lang="en-US" sz="1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81461-4590-4BE5-BABF-3CD9FE83E480}"/>
              </a:ext>
            </a:extLst>
          </p:cNvPr>
          <p:cNvCxnSpPr/>
          <p:nvPr/>
        </p:nvCxnSpPr>
        <p:spPr>
          <a:xfrm>
            <a:off x="1131147" y="3248560"/>
            <a:ext cx="121242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227;p29">
            <a:extLst>
              <a:ext uri="{FF2B5EF4-FFF2-40B4-BE49-F238E27FC236}">
                <a16:creationId xmlns:a16="http://schemas.microsoft.com/office/drawing/2014/main" id="{FE950020-65DF-4B77-AF6A-1B2073B2D3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544" t="8066" r="20344" b="60187"/>
          <a:stretch/>
        </p:blipFill>
        <p:spPr>
          <a:xfrm>
            <a:off x="1003069" y="444401"/>
            <a:ext cx="1468582" cy="1402079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27E53F-8DBA-4D10-AAA5-65EC7AA4256A}"/>
              </a:ext>
            </a:extLst>
          </p:cNvPr>
          <p:cNvGrpSpPr/>
          <p:nvPr/>
        </p:nvGrpSpPr>
        <p:grpSpPr>
          <a:xfrm>
            <a:off x="5607549" y="-4167018"/>
            <a:ext cx="2286000" cy="10327935"/>
            <a:chOff x="5604186" y="-2059883"/>
            <a:chExt cx="2286000" cy="10327935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4378065"/>
                    </p:ext>
                  </p:extLst>
                </p:nvPr>
              </p:nvGraphicFramePr>
              <p:xfrm>
                <a:off x="5604186" y="-205988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56" cId="0">
                      <pslz:zmPr id="{ADAA09E1-DE2D-471E-8B61-3FC74A0EF219}" returnToParent="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07549" y="-4167018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05578450"/>
                    </p:ext>
                  </p:extLst>
                </p:nvPr>
              </p:nvGraphicFramePr>
              <p:xfrm>
                <a:off x="5604186" y="-552859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8" cId="269888057">
                      <pslz:zmPr id="{B637C4B9-100C-4AD2-AB04-0B02634AB6E7}" returnToParent="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7549" y="-2659994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43384438"/>
                    </p:ext>
                  </p:extLst>
                </p:nvPr>
              </p:nvGraphicFramePr>
              <p:xfrm>
                <a:off x="5604186" y="95413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9" cId="866093825">
                      <pslz:zmPr id="{7B701FA8-7DA9-4FA7-AF73-101DD415AEDF}" returnToParent="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Slide Zoom 21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07549" y="-1152998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62651472"/>
                    </p:ext>
                  </p:extLst>
                </p:nvPr>
              </p:nvGraphicFramePr>
              <p:xfrm>
                <a:off x="5604186" y="246113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0" cId="1836155649">
                      <pslz:zmPr id="{467A0D77-91B2-4FD5-85A1-911AF6820483}" returnToParent="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7549" y="353998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22293557"/>
                    </p:ext>
                  </p:extLst>
                </p:nvPr>
              </p:nvGraphicFramePr>
              <p:xfrm>
                <a:off x="5604186" y="3968185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1" cId="0">
                      <pslz:zmPr id="{9349CBD2-B1EA-4BFF-9477-1CD885CAA553}" returnToParent="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Slide Zoom 25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07549" y="1861050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8" name="Slide Zoom 27"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23968248"/>
                    </p:ext>
                  </p:extLst>
                </p:nvPr>
              </p:nvGraphicFramePr>
              <p:xfrm>
                <a:off x="5604186" y="5475181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2" cId="3134081748">
                      <pslz:zmPr id="{459E8875-A0BC-4EF9-8B78-D42DFDA92E94}" returnToParent="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8" name="Slide Zoom 27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07549" y="3368046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68197097"/>
                    </p:ext>
                  </p:extLst>
                </p:nvPr>
              </p:nvGraphicFramePr>
              <p:xfrm>
                <a:off x="5604186" y="698217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3" cId="1092308337">
                      <pslz:zmPr id="{5C2917D8-E3EF-42EC-954B-03383C8A6AD1}" returnToParent="0">
                        <p166:blipFill xmlns:p166="http://schemas.microsoft.com/office/powerpoint/2016/6/main">
                          <a:blip r:embed="rId2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endPos="3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0" name="Slide Zoom 29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7549" y="4875042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endPos="30000" dir="5400000" sy="-100000" algn="bl" rotWithShape="0"/>
                </a:effectLst>
              </p:spPr>
            </p:pic>
          </mc:Fallback>
        </mc:AlternateContent>
      </p:grpSp>
      <p:pic>
        <p:nvPicPr>
          <p:cNvPr id="21" name="Graphic 20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202300-B17D-4A63-B775-FA7E2EE7AD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400000" flipH="1">
            <a:off x="6670554" y="3113685"/>
            <a:ext cx="175229" cy="258460"/>
          </a:xfrm>
          <a:prstGeom prst="rect">
            <a:avLst/>
          </a:prstGeom>
        </p:spPr>
      </p:pic>
      <p:pic>
        <p:nvPicPr>
          <p:cNvPr id="23" name="Graphic 22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F12C1E-212D-431C-9E69-7DD91D0CD5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 flipH="1">
            <a:off x="6670555" y="1606690"/>
            <a:ext cx="175229" cy="258460"/>
          </a:xfrm>
          <a:prstGeom prst="rect">
            <a:avLst/>
          </a:prstGeom>
        </p:spPr>
      </p:pic>
      <p:sp>
        <p:nvSpPr>
          <p:cNvPr id="48" name="!End">
            <a:hlinkClick r:id="rId27" action="ppaction://hlinksldjump"/>
            <a:extLst>
              <a:ext uri="{FF2B5EF4-FFF2-40B4-BE49-F238E27FC236}">
                <a16:creationId xmlns:a16="http://schemas.microsoft.com/office/drawing/2014/main" id="{5C97B149-88CA-405A-B3B7-C078555F7B98}"/>
              </a:ext>
            </a:extLst>
          </p:cNvPr>
          <p:cNvSpPr/>
          <p:nvPr/>
        </p:nvSpPr>
        <p:spPr>
          <a:xfrm>
            <a:off x="8140701" y="2569868"/>
            <a:ext cx="107950" cy="1079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F9481F3-0A28-41C7-85AA-623CA3BEA9F5}"/>
              </a:ext>
            </a:extLst>
          </p:cNvPr>
          <p:cNvSpPr/>
          <p:nvPr/>
        </p:nvSpPr>
        <p:spPr>
          <a:xfrm>
            <a:off x="8140701" y="2336505"/>
            <a:ext cx="107950" cy="107950"/>
          </a:xfrm>
          <a:prstGeom prst="ellipse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3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enic mountain landscape with stars in the sky">
            <a:extLst>
              <a:ext uri="{FF2B5EF4-FFF2-40B4-BE49-F238E27FC236}">
                <a16:creationId xmlns:a16="http://schemas.microsoft.com/office/drawing/2014/main" id="{909182AB-FF57-4460-93A5-5C3D682D6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3" r="4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2075D-2B03-4071-B691-DF8E3DE7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E49D9-F8E7-4A26-86F9-EF173E63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56" y="1846481"/>
            <a:ext cx="3167304" cy="1402079"/>
          </a:xfrm>
        </p:spPr>
        <p:txBody>
          <a:bodyPr/>
          <a:lstStyle/>
          <a:p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</a:rPr>
              <a:t>Cyclistic Bike Rentals Marketing Strategy</a:t>
            </a:r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D6ECA-5952-47F3-AC59-D22D3A9FE423}"/>
              </a:ext>
            </a:extLst>
          </p:cNvPr>
          <p:cNvSpPr txBox="1"/>
          <p:nvPr/>
        </p:nvSpPr>
        <p:spPr>
          <a:xfrm>
            <a:off x="1035549" y="3363595"/>
            <a:ext cx="353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Analyzing customer behavior and trends can help create a targeted marketing strategy for bike rentals. </a:t>
            </a:r>
            <a:endParaRPr lang="en-US" sz="1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81461-4590-4BE5-BABF-3CD9FE83E480}"/>
              </a:ext>
            </a:extLst>
          </p:cNvPr>
          <p:cNvCxnSpPr/>
          <p:nvPr/>
        </p:nvCxnSpPr>
        <p:spPr>
          <a:xfrm>
            <a:off x="1131147" y="3248560"/>
            <a:ext cx="121242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227;p29">
            <a:extLst>
              <a:ext uri="{FF2B5EF4-FFF2-40B4-BE49-F238E27FC236}">
                <a16:creationId xmlns:a16="http://schemas.microsoft.com/office/drawing/2014/main" id="{FE950020-65DF-4B77-AF6A-1B2073B2D3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544" t="8066" r="20344" b="60187"/>
          <a:stretch/>
        </p:blipFill>
        <p:spPr>
          <a:xfrm>
            <a:off x="1003069" y="444401"/>
            <a:ext cx="1468582" cy="1402079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27E53F-8DBA-4D10-AAA5-65EC7AA4256A}"/>
              </a:ext>
            </a:extLst>
          </p:cNvPr>
          <p:cNvGrpSpPr/>
          <p:nvPr/>
        </p:nvGrpSpPr>
        <p:grpSpPr>
          <a:xfrm>
            <a:off x="5607549" y="-5719815"/>
            <a:ext cx="2286000" cy="10327935"/>
            <a:chOff x="5604186" y="-2059883"/>
            <a:chExt cx="2286000" cy="10327935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70332993"/>
                    </p:ext>
                  </p:extLst>
                </p:nvPr>
              </p:nvGraphicFramePr>
              <p:xfrm>
                <a:off x="5604186" y="-205988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56" cId="0">
                      <pslz:zmPr id="{ADAA09E1-DE2D-471E-8B61-3FC74A0EF219}" returnToParent="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07549" y="-5719815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59516106"/>
                    </p:ext>
                  </p:extLst>
                </p:nvPr>
              </p:nvGraphicFramePr>
              <p:xfrm>
                <a:off x="5604186" y="-552859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8" cId="269888057">
                      <pslz:zmPr id="{B637C4B9-100C-4AD2-AB04-0B02634AB6E7}" returnToParent="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7549" y="-4212791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18990827"/>
                    </p:ext>
                  </p:extLst>
                </p:nvPr>
              </p:nvGraphicFramePr>
              <p:xfrm>
                <a:off x="5604186" y="95413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9" cId="866093825">
                      <pslz:zmPr id="{7B701FA8-7DA9-4FA7-AF73-101DD415AEDF}" returnToParent="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Slide Zoom 21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07549" y="-2705795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89253224"/>
                    </p:ext>
                  </p:extLst>
                </p:nvPr>
              </p:nvGraphicFramePr>
              <p:xfrm>
                <a:off x="5604186" y="246113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0" cId="1836155649">
                      <pslz:zmPr id="{467A0D77-91B2-4FD5-85A1-911AF6820483}" returnToParent="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7549" y="-1198799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92148693"/>
                    </p:ext>
                  </p:extLst>
                </p:nvPr>
              </p:nvGraphicFramePr>
              <p:xfrm>
                <a:off x="5604186" y="3968185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1" cId="0">
                      <pslz:zmPr id="{9349CBD2-B1EA-4BFF-9477-1CD885CAA553}" returnToParent="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Slide Zoom 25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07549" y="308253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8" name="Slide Zoom 27"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10472858"/>
                    </p:ext>
                  </p:extLst>
                </p:nvPr>
              </p:nvGraphicFramePr>
              <p:xfrm>
                <a:off x="5604186" y="5475181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2" cId="3134081748">
                      <pslz:zmPr id="{459E8875-A0BC-4EF9-8B78-D42DFDA92E94}" returnToParent="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8" name="Slide Zoom 27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07549" y="1815249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01369883"/>
                    </p:ext>
                  </p:extLst>
                </p:nvPr>
              </p:nvGraphicFramePr>
              <p:xfrm>
                <a:off x="5604186" y="698217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3" cId="1092308337">
                      <pslz:zmPr id="{5C2917D8-E3EF-42EC-954B-03383C8A6AD1}" returnToParent="0">
                        <p166:blipFill xmlns:p166="http://schemas.microsoft.com/office/powerpoint/2016/6/main">
                          <a:blip r:embed="rId2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endPos="3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0" name="Slide Zoom 29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7549" y="3322245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endPos="30000" dir="5400000" sy="-100000" algn="bl" rotWithShape="0"/>
                </a:effectLst>
              </p:spPr>
            </p:pic>
          </mc:Fallback>
        </mc:AlternateContent>
      </p:grpSp>
      <p:pic>
        <p:nvPicPr>
          <p:cNvPr id="21" name="Graphic 20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202300-B17D-4A63-B775-FA7E2EE7AD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400000" flipH="1">
            <a:off x="6670554" y="3113685"/>
            <a:ext cx="175229" cy="258460"/>
          </a:xfrm>
          <a:prstGeom prst="rect">
            <a:avLst/>
          </a:prstGeom>
        </p:spPr>
      </p:pic>
      <p:pic>
        <p:nvPicPr>
          <p:cNvPr id="23" name="Graphic 22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F12C1E-212D-431C-9E69-7DD91D0CD5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 flipH="1">
            <a:off x="6670555" y="1606690"/>
            <a:ext cx="175229" cy="258460"/>
          </a:xfrm>
          <a:prstGeom prst="rect">
            <a:avLst/>
          </a:prstGeom>
        </p:spPr>
      </p:pic>
      <p:sp>
        <p:nvSpPr>
          <p:cNvPr id="25" name="!End">
            <a:hlinkClick r:id="rId27" action="ppaction://hlinksldjump"/>
            <a:extLst>
              <a:ext uri="{FF2B5EF4-FFF2-40B4-BE49-F238E27FC236}">
                <a16:creationId xmlns:a16="http://schemas.microsoft.com/office/drawing/2014/main" id="{12706992-CA9F-4C67-8611-751050D7F8A2}"/>
              </a:ext>
            </a:extLst>
          </p:cNvPr>
          <p:cNvSpPr/>
          <p:nvPr/>
        </p:nvSpPr>
        <p:spPr>
          <a:xfrm>
            <a:off x="8140701" y="2569868"/>
            <a:ext cx="107950" cy="1079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7895AAE-D8F1-4D4F-9D5D-120698B8EEB7}"/>
              </a:ext>
            </a:extLst>
          </p:cNvPr>
          <p:cNvSpPr/>
          <p:nvPr/>
        </p:nvSpPr>
        <p:spPr>
          <a:xfrm>
            <a:off x="8140701" y="2336505"/>
            <a:ext cx="107950" cy="107950"/>
          </a:xfrm>
          <a:prstGeom prst="ellipse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9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enic mountain landscape with stars in the sky">
            <a:extLst>
              <a:ext uri="{FF2B5EF4-FFF2-40B4-BE49-F238E27FC236}">
                <a16:creationId xmlns:a16="http://schemas.microsoft.com/office/drawing/2014/main" id="{909182AB-FF57-4460-93A5-5C3D682D6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3" r="46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2075D-2B03-4071-B691-DF8E3DE7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E49D9-F8E7-4A26-86F9-EF173E63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56" y="1846481"/>
            <a:ext cx="3167304" cy="1402079"/>
          </a:xfrm>
        </p:spPr>
        <p:txBody>
          <a:bodyPr/>
          <a:lstStyle/>
          <a:p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</a:rPr>
              <a:t>Cyclistic Bike Rentals Marketing Strategy</a:t>
            </a:r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D6ECA-5952-47F3-AC59-D22D3A9FE423}"/>
              </a:ext>
            </a:extLst>
          </p:cNvPr>
          <p:cNvSpPr txBox="1"/>
          <p:nvPr/>
        </p:nvSpPr>
        <p:spPr>
          <a:xfrm>
            <a:off x="1035549" y="3363595"/>
            <a:ext cx="353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Montserrat SemiBold" panose="00000700000000000000" pitchFamily="2" charset="0"/>
              </a:rPr>
              <a:t>Analyzing customer behavior and trends can help create a targeted marketing strategy for bike rentals. </a:t>
            </a:r>
            <a:endParaRPr lang="en-US" sz="12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E81461-4590-4BE5-BABF-3CD9FE83E480}"/>
              </a:ext>
            </a:extLst>
          </p:cNvPr>
          <p:cNvCxnSpPr/>
          <p:nvPr/>
        </p:nvCxnSpPr>
        <p:spPr>
          <a:xfrm>
            <a:off x="1131147" y="3248560"/>
            <a:ext cx="121242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oogle Shape;227;p29">
            <a:extLst>
              <a:ext uri="{FF2B5EF4-FFF2-40B4-BE49-F238E27FC236}">
                <a16:creationId xmlns:a16="http://schemas.microsoft.com/office/drawing/2014/main" id="{FE950020-65DF-4B77-AF6A-1B2073B2D3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544" t="8066" r="20344" b="60187"/>
          <a:stretch/>
        </p:blipFill>
        <p:spPr>
          <a:xfrm>
            <a:off x="1003069" y="444401"/>
            <a:ext cx="1468582" cy="1402079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/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27E53F-8DBA-4D10-AAA5-65EC7AA4256A}"/>
              </a:ext>
            </a:extLst>
          </p:cNvPr>
          <p:cNvGrpSpPr/>
          <p:nvPr/>
        </p:nvGrpSpPr>
        <p:grpSpPr>
          <a:xfrm>
            <a:off x="5615168" y="-7172635"/>
            <a:ext cx="2286000" cy="10327935"/>
            <a:chOff x="5604186" y="-2059883"/>
            <a:chExt cx="2286000" cy="10327935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97461152"/>
                    </p:ext>
                  </p:extLst>
                </p:nvPr>
              </p:nvGraphicFramePr>
              <p:xfrm>
                <a:off x="5604186" y="-205988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56" cId="0">
                      <pslz:zmPr id="{ADAA09E1-DE2D-471E-8B61-3FC74A0EF219}" returnToParent="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A315C30E-EB2F-480F-9174-8E5EB8D9095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15168" y="-7172635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37183861"/>
                    </p:ext>
                  </p:extLst>
                </p:nvPr>
              </p:nvGraphicFramePr>
              <p:xfrm>
                <a:off x="5604186" y="-552859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8" cId="269888057">
                      <pslz:zmPr id="{B637C4B9-100C-4AD2-AB04-0B02634AB6E7}" returnToParent="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50DB48D5-DB97-4F17-BF4D-B1C0C0E2BA5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5168" y="-5665611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2" name="Slide Zoom 21"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67463415"/>
                    </p:ext>
                  </p:extLst>
                </p:nvPr>
              </p:nvGraphicFramePr>
              <p:xfrm>
                <a:off x="5604186" y="95413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9" cId="866093825">
                      <pslz:zmPr id="{7B701FA8-7DA9-4FA7-AF73-101DD415AEDF}" returnToParent="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2" name="Slide Zoom 21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1979199-2E80-46E2-ABDC-9119D6D4F4B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15168" y="-4158615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4" name="Slide Zoom 23"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86025716"/>
                    </p:ext>
                  </p:extLst>
                </p:nvPr>
              </p:nvGraphicFramePr>
              <p:xfrm>
                <a:off x="5604186" y="2461133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0" cId="1836155649">
                      <pslz:zmPr id="{467A0D77-91B2-4FD5-85A1-911AF6820483}" returnToParent="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4" name="Slide Zoom 2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0999E510-9DF7-46DB-9D44-3EAB3F7779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15168" y="-2651619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6" name="Slide Zoom 25"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08281172"/>
                    </p:ext>
                  </p:extLst>
                </p:nvPr>
              </p:nvGraphicFramePr>
              <p:xfrm>
                <a:off x="5604186" y="3968185"/>
                <a:ext cx="2286000" cy="1285875"/>
              </p:xfrm>
              <a:graphic>
                <a:graphicData uri="http://schemas.microsoft.com/office/powerpoint/2016/slidezoom">
                  <pslz:sldZm>
                    <pslz:sldZmObj sldId="261" cId="0">
                      <pslz:zmPr id="{9349CBD2-B1EA-4BFF-9477-1CD885CAA553}" returnToParent="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6" name="Slide Zoom 25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B3C92BDE-05CD-45E9-842D-2142E9B9921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15168" y="-1144567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8" name="Slide Zoom 27"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54479844"/>
                    </p:ext>
                  </p:extLst>
                </p:nvPr>
              </p:nvGraphicFramePr>
              <p:xfrm>
                <a:off x="5604186" y="5475181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2" cId="3134081748">
                      <pslz:zmPr id="{459E8875-A0BC-4EF9-8B78-D42DFDA92E94}" returnToParent="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stA="48000" endPos="8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8" name="Slide Zoom 27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8394837E-56B2-4EC6-B7F8-DFF0A9CCAA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15168" y="362429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stA="48000" endPos="8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0" name="Slide Zoom 29"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19949257"/>
                    </p:ext>
                  </p:extLst>
                </p:nvPr>
              </p:nvGraphicFramePr>
              <p:xfrm>
                <a:off x="5604186" y="6982177"/>
                <a:ext cx="2286000" cy="1285875"/>
              </p:xfrm>
              <a:graphic>
                <a:graphicData uri="http://schemas.microsoft.com/office/powerpoint/2016/slidezoom">
                  <pslz:sldZm>
                    <pslz:sldZmObj sldId="273" cId="1092308337">
                      <pslz:zmPr id="{5C2917D8-E3EF-42EC-954B-03383C8A6AD1}" returnToParent="0">
                        <p166:blipFill xmlns:p166="http://schemas.microsoft.com/office/powerpoint/2016/6/main">
                          <a:blip r:embed="rId2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28600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  <a:effectLst>
                            <a:reflection endPos="30000" dir="5400000" sy="-100000" algn="bl" rotWithShape="0"/>
                          </a:effectLst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0" name="Slide Zoom 29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0827DB36-B57C-4725-8C7E-2E19E26758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15168" y="1869425"/>
                  <a:ext cx="2286000" cy="1285875"/>
                </a:xfrm>
                <a:prstGeom prst="rect">
                  <a:avLst/>
                </a:prstGeom>
                <a:ln w="3175">
                  <a:noFill/>
                </a:ln>
                <a:effectLst>
                  <a:reflection endPos="30000" dir="5400000" sy="-100000" algn="bl" rotWithShape="0"/>
                </a:effectLst>
              </p:spPr>
            </p:pic>
          </mc:Fallback>
        </mc:AlternateContent>
      </p:grpSp>
      <p:pic>
        <p:nvPicPr>
          <p:cNvPr id="21" name="Graphic 20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202300-B17D-4A63-B775-FA7E2EE7AD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400000" flipH="1">
            <a:off x="6743458" y="5147776"/>
            <a:ext cx="175229" cy="258460"/>
          </a:xfrm>
          <a:prstGeom prst="rect">
            <a:avLst/>
          </a:prstGeom>
        </p:spPr>
      </p:pic>
      <p:pic>
        <p:nvPicPr>
          <p:cNvPr id="23" name="Graphic 22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F12C1E-212D-431C-9E69-7DD91D0CD5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 flipH="1">
            <a:off x="6670555" y="1606690"/>
            <a:ext cx="175229" cy="258460"/>
          </a:xfrm>
          <a:prstGeom prst="rect">
            <a:avLst/>
          </a:prstGeom>
        </p:spPr>
      </p:pic>
      <p:sp>
        <p:nvSpPr>
          <p:cNvPr id="25" name="!End">
            <a:hlinkClick r:id="rId27" action="ppaction://hlinksldjump"/>
            <a:extLst>
              <a:ext uri="{FF2B5EF4-FFF2-40B4-BE49-F238E27FC236}">
                <a16:creationId xmlns:a16="http://schemas.microsoft.com/office/drawing/2014/main" id="{D6C38806-C660-4DA0-B6DE-7B42005ED8F5}"/>
              </a:ext>
            </a:extLst>
          </p:cNvPr>
          <p:cNvSpPr/>
          <p:nvPr/>
        </p:nvSpPr>
        <p:spPr>
          <a:xfrm>
            <a:off x="8140701" y="2569868"/>
            <a:ext cx="107950" cy="1079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0EE036E-6C9F-4B2C-B4DF-E159BCC1894A}"/>
              </a:ext>
            </a:extLst>
          </p:cNvPr>
          <p:cNvSpPr/>
          <p:nvPr/>
        </p:nvSpPr>
        <p:spPr>
          <a:xfrm>
            <a:off x="8140701" y="2336505"/>
            <a:ext cx="107950" cy="107950"/>
          </a:xfrm>
          <a:prstGeom prst="ellipse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9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enic mountain landscape with stars in the sky">
            <a:extLst>
              <a:ext uri="{FF2B5EF4-FFF2-40B4-BE49-F238E27FC236}">
                <a16:creationId xmlns:a16="http://schemas.microsoft.com/office/drawing/2014/main" id="{E766D9CA-0468-4FCA-A033-1E0227E20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3" t="34595" r="3504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7A4638B-18BE-43D4-B41D-B4634B27A49E}"/>
              </a:ext>
            </a:extLst>
          </p:cNvPr>
          <p:cNvGrpSpPr/>
          <p:nvPr/>
        </p:nvGrpSpPr>
        <p:grpSpPr>
          <a:xfrm>
            <a:off x="6219740" y="1477459"/>
            <a:ext cx="2333972" cy="3181595"/>
            <a:chOff x="158124" y="1290423"/>
            <a:chExt cx="2333972" cy="31815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58D8881-593E-4D34-B040-17E75C8271E8}"/>
                </a:ext>
              </a:extLst>
            </p:cNvPr>
            <p:cNvSpPr/>
            <p:nvPr/>
          </p:nvSpPr>
          <p:spPr>
            <a:xfrm>
              <a:off x="618433" y="2128151"/>
              <a:ext cx="1413354" cy="1323641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90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55A70E-C1B9-4B0F-B645-6AB1F722B4B4}"/>
                </a:ext>
              </a:extLst>
            </p:cNvPr>
            <p:cNvSpPr/>
            <p:nvPr/>
          </p:nvSpPr>
          <p:spPr>
            <a:xfrm>
              <a:off x="798898" y="2296374"/>
              <a:ext cx="1052425" cy="985622"/>
            </a:xfrm>
            <a:prstGeom prst="ellipse">
              <a:avLst/>
            </a:prstGeom>
            <a:gradFill flip="none" rotWithShape="1">
              <a:gsLst>
                <a:gs pos="50000">
                  <a:srgbClr val="E7E8ED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90500" dir="13500000">
                <a:srgbClr val="A1A5B9">
                  <a:alpha val="4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90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AD3DFC-B143-4A55-92E5-92E99C96A593}"/>
                </a:ext>
              </a:extLst>
            </p:cNvPr>
            <p:cNvSpPr txBox="1"/>
            <p:nvPr/>
          </p:nvSpPr>
          <p:spPr>
            <a:xfrm>
              <a:off x="158124" y="3569520"/>
              <a:ext cx="2333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000" b="1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Recommendation</a:t>
              </a:r>
              <a:endParaRPr lang="en-US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C907D5-F97E-474D-BA92-8BFD1530D8AF}"/>
                </a:ext>
              </a:extLst>
            </p:cNvPr>
            <p:cNvSpPr txBox="1"/>
            <p:nvPr/>
          </p:nvSpPr>
          <p:spPr>
            <a:xfrm>
              <a:off x="515721" y="3918020"/>
              <a:ext cx="16893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Converting Casual Riders into </a:t>
              </a:r>
              <a:r>
                <a:rPr lang="en-US" sz="1000" dirty="0" err="1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Cyclistic</a:t>
              </a:r>
              <a:r>
                <a:rPr lang="en-US" sz="1000" dirty="0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sz="1000" dirty="0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Members.</a:t>
              </a:r>
              <a:endParaRPr lang="en-GB" sz="10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180D99F-165B-4381-B4A7-E987C269E170}"/>
                </a:ext>
              </a:extLst>
            </p:cNvPr>
            <p:cNvSpPr/>
            <p:nvPr/>
          </p:nvSpPr>
          <p:spPr>
            <a:xfrm>
              <a:off x="965110" y="1290423"/>
              <a:ext cx="720000" cy="720000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 SemiBold" pitchFamily="2" charset="77"/>
                </a:rPr>
                <a:t>3</a:t>
              </a:r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CF5FC2-4DC1-40DF-9397-31D546C9EFA1}"/>
              </a:ext>
            </a:extLst>
          </p:cNvPr>
          <p:cNvGrpSpPr/>
          <p:nvPr/>
        </p:nvGrpSpPr>
        <p:grpSpPr>
          <a:xfrm>
            <a:off x="762000" y="1477459"/>
            <a:ext cx="2170569" cy="3335483"/>
            <a:chOff x="283362" y="1290423"/>
            <a:chExt cx="2170569" cy="33354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CC348F-683E-4A77-9803-482F00070408}"/>
                </a:ext>
              </a:extLst>
            </p:cNvPr>
            <p:cNvSpPr/>
            <p:nvPr/>
          </p:nvSpPr>
          <p:spPr>
            <a:xfrm>
              <a:off x="618433" y="2128151"/>
              <a:ext cx="1413354" cy="1323641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90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EF0A7D-D3B6-4841-A133-C43EC616661A}"/>
                </a:ext>
              </a:extLst>
            </p:cNvPr>
            <p:cNvSpPr/>
            <p:nvPr/>
          </p:nvSpPr>
          <p:spPr>
            <a:xfrm>
              <a:off x="798898" y="2296374"/>
              <a:ext cx="1052425" cy="985622"/>
            </a:xfrm>
            <a:prstGeom prst="ellipse">
              <a:avLst/>
            </a:prstGeom>
            <a:gradFill flip="none" rotWithShape="1">
              <a:gsLst>
                <a:gs pos="50000">
                  <a:srgbClr val="E7E8ED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90500" dir="13500000">
                <a:srgbClr val="A1A5B9">
                  <a:alpha val="4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90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6DFF33-BDF6-47F2-B16A-79024BCFD2A9}"/>
                </a:ext>
              </a:extLst>
            </p:cNvPr>
            <p:cNvSpPr txBox="1"/>
            <p:nvPr/>
          </p:nvSpPr>
          <p:spPr>
            <a:xfrm>
              <a:off x="937033" y="3569520"/>
              <a:ext cx="846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 SemiBold" pitchFamily="2" charset="77"/>
                </a:rPr>
                <a:t>How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9C44C7-A844-4FF5-B131-5DCFDE2A3F0F}"/>
                </a:ext>
              </a:extLst>
            </p:cNvPr>
            <p:cNvSpPr txBox="1"/>
            <p:nvPr/>
          </p:nvSpPr>
          <p:spPr>
            <a:xfrm>
              <a:off x="283362" y="3918020"/>
              <a:ext cx="2170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Provides a detailed comparison of the usage patterns of </a:t>
              </a:r>
              <a:r>
                <a:rPr lang="en-US" sz="1000" dirty="0" err="1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Cyclistic</a:t>
              </a:r>
              <a:r>
                <a:rPr lang="en-US" sz="1000" dirty="0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members and </a:t>
              </a:r>
              <a:r>
                <a:rPr lang="vi-VN" sz="1000" dirty="0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Casual</a:t>
              </a:r>
              <a:r>
                <a:rPr lang="en-US" sz="1000" dirty="0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sz="1000" dirty="0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riders.</a:t>
              </a:r>
              <a:endParaRPr lang="en-GB" sz="10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1F016-2A85-4DD0-AA4E-61749EDEB57D}"/>
                </a:ext>
              </a:extLst>
            </p:cNvPr>
            <p:cNvSpPr/>
            <p:nvPr/>
          </p:nvSpPr>
          <p:spPr>
            <a:xfrm>
              <a:off x="965110" y="1290423"/>
              <a:ext cx="720000" cy="720000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 SemiBold" pitchFamily="2" charset="77"/>
                </a:rPr>
                <a:t>1</a:t>
              </a:r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DF3517-0FFF-4412-AAF2-57AE7B6FE5DF}"/>
              </a:ext>
            </a:extLst>
          </p:cNvPr>
          <p:cNvGrpSpPr/>
          <p:nvPr/>
        </p:nvGrpSpPr>
        <p:grpSpPr>
          <a:xfrm>
            <a:off x="3728026" y="1477459"/>
            <a:ext cx="1689330" cy="3181595"/>
            <a:chOff x="515721" y="1290423"/>
            <a:chExt cx="1689330" cy="318159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95D39AE-E5E2-4CA4-8123-C03AA0426620}"/>
                </a:ext>
              </a:extLst>
            </p:cNvPr>
            <p:cNvSpPr/>
            <p:nvPr/>
          </p:nvSpPr>
          <p:spPr>
            <a:xfrm>
              <a:off x="618433" y="2128151"/>
              <a:ext cx="1413354" cy="1323641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90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C65C5DD-9133-405C-B24C-AFFE00A53CF3}"/>
                </a:ext>
              </a:extLst>
            </p:cNvPr>
            <p:cNvSpPr/>
            <p:nvPr/>
          </p:nvSpPr>
          <p:spPr>
            <a:xfrm>
              <a:off x="798898" y="2296374"/>
              <a:ext cx="1052425" cy="985622"/>
            </a:xfrm>
            <a:prstGeom prst="ellipse">
              <a:avLst/>
            </a:prstGeom>
            <a:gradFill flip="none" rotWithShape="1">
              <a:gsLst>
                <a:gs pos="50000">
                  <a:srgbClr val="E7E8ED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90500" dir="13500000">
                <a:srgbClr val="A1A5B9">
                  <a:alpha val="4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90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411D3F-85C0-431B-8FCA-FE29490ED5D7}"/>
                </a:ext>
              </a:extLst>
            </p:cNvPr>
            <p:cNvSpPr txBox="1"/>
            <p:nvPr/>
          </p:nvSpPr>
          <p:spPr>
            <a:xfrm>
              <a:off x="937033" y="3569520"/>
              <a:ext cx="846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 SemiBold" pitchFamily="2" charset="77"/>
                </a:rPr>
                <a:t>Why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D547B4-577F-468C-A487-2734CAD68670}"/>
                </a:ext>
              </a:extLst>
            </p:cNvPr>
            <p:cNvSpPr txBox="1"/>
            <p:nvPr/>
          </p:nvSpPr>
          <p:spPr>
            <a:xfrm>
              <a:off x="515721" y="3918020"/>
              <a:ext cx="16893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Reasons to Consider a </a:t>
              </a:r>
              <a:r>
                <a:rPr lang="en-US" sz="1000" dirty="0" err="1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Cyclistic</a:t>
              </a:r>
              <a:r>
                <a:rPr lang="en-US" sz="1000" dirty="0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 Membership for Casual </a:t>
              </a:r>
              <a:r>
                <a:rPr lang="vi-VN" sz="1000" dirty="0">
                  <a:solidFill>
                    <a:schemeClr val="bg1"/>
                  </a:solidFill>
                  <a:latin typeface="Montserrat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Riders.</a:t>
              </a:r>
              <a:endParaRPr lang="en-GB" sz="1000" dirty="0">
                <a:solidFill>
                  <a:schemeClr val="bg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EDE2554-479C-427E-A0AB-AB50847FD239}"/>
                </a:ext>
              </a:extLst>
            </p:cNvPr>
            <p:cNvSpPr/>
            <p:nvPr/>
          </p:nvSpPr>
          <p:spPr>
            <a:xfrm>
              <a:off x="965110" y="1290423"/>
              <a:ext cx="720000" cy="720000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Montserrat SemiBold" pitchFamily="2" charset="77"/>
                </a:rPr>
                <a:t>2</a:t>
              </a:r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grpSp>
        <p:nvGrpSpPr>
          <p:cNvPr id="49" name="Graphic 99" descr="Bullseye with solid fill">
            <a:extLst>
              <a:ext uri="{FF2B5EF4-FFF2-40B4-BE49-F238E27FC236}">
                <a16:creationId xmlns:a16="http://schemas.microsoft.com/office/drawing/2014/main" id="{1E8B144D-B08B-4F23-8819-8AA53ECDC347}"/>
              </a:ext>
            </a:extLst>
          </p:cNvPr>
          <p:cNvGrpSpPr/>
          <p:nvPr/>
        </p:nvGrpSpPr>
        <p:grpSpPr>
          <a:xfrm>
            <a:off x="6972104" y="2545959"/>
            <a:ext cx="829243" cy="829243"/>
            <a:chOff x="13761659" y="6452827"/>
            <a:chExt cx="1658486" cy="165848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20FDC57-F831-42D1-A6A0-10967CC4D8E9}"/>
                </a:ext>
              </a:extLst>
            </p:cNvPr>
            <p:cNvSpPr/>
            <p:nvPr/>
          </p:nvSpPr>
          <p:spPr>
            <a:xfrm>
              <a:off x="14390501" y="6599672"/>
              <a:ext cx="882798" cy="881070"/>
            </a:xfrm>
            <a:custGeom>
              <a:avLst/>
              <a:gdLst>
                <a:gd name="connsiteX0" fmla="*/ 727315 w 882798"/>
                <a:gd name="connsiteY0" fmla="*/ 155483 h 881070"/>
                <a:gd name="connsiteX1" fmla="*/ 710039 w 882798"/>
                <a:gd name="connsiteY1" fmla="*/ 0 h 881070"/>
                <a:gd name="connsiteX2" fmla="*/ 520004 w 882798"/>
                <a:gd name="connsiteY2" fmla="*/ 190035 h 881070"/>
                <a:gd name="connsiteX3" fmla="*/ 530370 w 882798"/>
                <a:gd name="connsiteY3" fmla="*/ 279870 h 881070"/>
                <a:gd name="connsiteX4" fmla="*/ 253956 w 882798"/>
                <a:gd name="connsiteY4" fmla="*/ 556284 h 881070"/>
                <a:gd name="connsiteX5" fmla="*/ 172759 w 882798"/>
                <a:gd name="connsiteY5" fmla="*/ 535553 h 881070"/>
                <a:gd name="connsiteX6" fmla="*/ 0 w 882798"/>
                <a:gd name="connsiteY6" fmla="*/ 708312 h 881070"/>
                <a:gd name="connsiteX7" fmla="*/ 172759 w 882798"/>
                <a:gd name="connsiteY7" fmla="*/ 881071 h 881070"/>
                <a:gd name="connsiteX8" fmla="*/ 345518 w 882798"/>
                <a:gd name="connsiteY8" fmla="*/ 708312 h 881070"/>
                <a:gd name="connsiteX9" fmla="*/ 326514 w 882798"/>
                <a:gd name="connsiteY9" fmla="*/ 628843 h 881070"/>
                <a:gd name="connsiteX10" fmla="*/ 602929 w 882798"/>
                <a:gd name="connsiteY10" fmla="*/ 352428 h 881070"/>
                <a:gd name="connsiteX11" fmla="*/ 692763 w 882798"/>
                <a:gd name="connsiteY11" fmla="*/ 362794 h 881070"/>
                <a:gd name="connsiteX12" fmla="*/ 882798 w 882798"/>
                <a:gd name="connsiteY12" fmla="*/ 172759 h 881070"/>
                <a:gd name="connsiteX13" fmla="*/ 727315 w 882798"/>
                <a:gd name="connsiteY13" fmla="*/ 155483 h 8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2798" h="881070">
                  <a:moveTo>
                    <a:pt x="727315" y="155483"/>
                  </a:moveTo>
                  <a:lnTo>
                    <a:pt x="710039" y="0"/>
                  </a:lnTo>
                  <a:lnTo>
                    <a:pt x="520004" y="190035"/>
                  </a:lnTo>
                  <a:lnTo>
                    <a:pt x="530370" y="279870"/>
                  </a:lnTo>
                  <a:lnTo>
                    <a:pt x="253956" y="556284"/>
                  </a:lnTo>
                  <a:cubicBezTo>
                    <a:pt x="229769" y="544191"/>
                    <a:pt x="202128" y="535553"/>
                    <a:pt x="172759" y="535553"/>
                  </a:cubicBezTo>
                  <a:cubicBezTo>
                    <a:pt x="77742" y="535553"/>
                    <a:pt x="0" y="613294"/>
                    <a:pt x="0" y="708312"/>
                  </a:cubicBezTo>
                  <a:cubicBezTo>
                    <a:pt x="0" y="803329"/>
                    <a:pt x="77742" y="881071"/>
                    <a:pt x="172759" y="881071"/>
                  </a:cubicBezTo>
                  <a:cubicBezTo>
                    <a:pt x="267776" y="881071"/>
                    <a:pt x="345518" y="803329"/>
                    <a:pt x="345518" y="708312"/>
                  </a:cubicBezTo>
                  <a:cubicBezTo>
                    <a:pt x="345518" y="678943"/>
                    <a:pt x="338608" y="653029"/>
                    <a:pt x="326514" y="628843"/>
                  </a:cubicBezTo>
                  <a:lnTo>
                    <a:pt x="602929" y="352428"/>
                  </a:lnTo>
                  <a:lnTo>
                    <a:pt x="692763" y="362794"/>
                  </a:lnTo>
                  <a:lnTo>
                    <a:pt x="882798" y="172759"/>
                  </a:lnTo>
                  <a:lnTo>
                    <a:pt x="727315" y="155483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2166405-3BE2-45D1-8C08-3DEBBED33209}"/>
                </a:ext>
              </a:extLst>
            </p:cNvPr>
            <p:cNvSpPr/>
            <p:nvPr/>
          </p:nvSpPr>
          <p:spPr>
            <a:xfrm>
              <a:off x="13908504" y="6651499"/>
              <a:ext cx="1312968" cy="1312968"/>
            </a:xfrm>
            <a:custGeom>
              <a:avLst/>
              <a:gdLst>
                <a:gd name="connsiteX0" fmla="*/ 1223134 w 1312968"/>
                <a:gd name="connsiteY0" fmla="*/ 359339 h 1312968"/>
                <a:gd name="connsiteX1" fmla="*/ 1200675 w 1312968"/>
                <a:gd name="connsiteY1" fmla="*/ 383525 h 1312968"/>
                <a:gd name="connsiteX2" fmla="*/ 1167851 w 1312968"/>
                <a:gd name="connsiteY2" fmla="*/ 380070 h 1312968"/>
                <a:gd name="connsiteX3" fmla="*/ 1131571 w 1312968"/>
                <a:gd name="connsiteY3" fmla="*/ 374887 h 1312968"/>
                <a:gd name="connsiteX4" fmla="*/ 1209313 w 1312968"/>
                <a:gd name="connsiteY4" fmla="*/ 656484 h 1312968"/>
                <a:gd name="connsiteX5" fmla="*/ 656484 w 1312968"/>
                <a:gd name="connsiteY5" fmla="*/ 1209313 h 1312968"/>
                <a:gd name="connsiteX6" fmla="*/ 103655 w 1312968"/>
                <a:gd name="connsiteY6" fmla="*/ 656484 h 1312968"/>
                <a:gd name="connsiteX7" fmla="*/ 656484 w 1312968"/>
                <a:gd name="connsiteY7" fmla="*/ 103655 h 1312968"/>
                <a:gd name="connsiteX8" fmla="*/ 938081 w 1312968"/>
                <a:gd name="connsiteY8" fmla="*/ 181397 h 1312968"/>
                <a:gd name="connsiteX9" fmla="*/ 934626 w 1312968"/>
                <a:gd name="connsiteY9" fmla="*/ 146845 h 1312968"/>
                <a:gd name="connsiteX10" fmla="*/ 929443 w 1312968"/>
                <a:gd name="connsiteY10" fmla="*/ 112293 h 1312968"/>
                <a:gd name="connsiteX11" fmla="*/ 953629 w 1312968"/>
                <a:gd name="connsiteY11" fmla="*/ 88107 h 1312968"/>
                <a:gd name="connsiteX12" fmla="*/ 965723 w 1312968"/>
                <a:gd name="connsiteY12" fmla="*/ 76014 h 1312968"/>
                <a:gd name="connsiteX13" fmla="*/ 656484 w 1312968"/>
                <a:gd name="connsiteY13" fmla="*/ 0 h 1312968"/>
                <a:gd name="connsiteX14" fmla="*/ 0 w 1312968"/>
                <a:gd name="connsiteY14" fmla="*/ 656484 h 1312968"/>
                <a:gd name="connsiteX15" fmla="*/ 656484 w 1312968"/>
                <a:gd name="connsiteY15" fmla="*/ 1312968 h 1312968"/>
                <a:gd name="connsiteX16" fmla="*/ 1312968 w 1312968"/>
                <a:gd name="connsiteY16" fmla="*/ 656484 h 1312968"/>
                <a:gd name="connsiteX17" fmla="*/ 1235227 w 1312968"/>
                <a:gd name="connsiteY17" fmla="*/ 348973 h 1312968"/>
                <a:gd name="connsiteX18" fmla="*/ 1223134 w 1312968"/>
                <a:gd name="connsiteY18" fmla="*/ 359339 h 131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2968" h="1312968">
                  <a:moveTo>
                    <a:pt x="1223134" y="359339"/>
                  </a:moveTo>
                  <a:lnTo>
                    <a:pt x="1200675" y="383525"/>
                  </a:lnTo>
                  <a:lnTo>
                    <a:pt x="1167851" y="380070"/>
                  </a:lnTo>
                  <a:lnTo>
                    <a:pt x="1131571" y="374887"/>
                  </a:lnTo>
                  <a:cubicBezTo>
                    <a:pt x="1179944" y="457811"/>
                    <a:pt x="1209313" y="552829"/>
                    <a:pt x="1209313" y="656484"/>
                  </a:cubicBezTo>
                  <a:cubicBezTo>
                    <a:pt x="1209313" y="960540"/>
                    <a:pt x="960540" y="1209313"/>
                    <a:pt x="656484" y="1209313"/>
                  </a:cubicBezTo>
                  <a:cubicBezTo>
                    <a:pt x="352428" y="1209313"/>
                    <a:pt x="103655" y="960540"/>
                    <a:pt x="103655" y="656484"/>
                  </a:cubicBezTo>
                  <a:cubicBezTo>
                    <a:pt x="103655" y="352428"/>
                    <a:pt x="352428" y="103655"/>
                    <a:pt x="656484" y="103655"/>
                  </a:cubicBezTo>
                  <a:cubicBezTo>
                    <a:pt x="758412" y="103655"/>
                    <a:pt x="855157" y="131297"/>
                    <a:pt x="938081" y="181397"/>
                  </a:cubicBezTo>
                  <a:lnTo>
                    <a:pt x="934626" y="146845"/>
                  </a:lnTo>
                  <a:lnTo>
                    <a:pt x="929443" y="112293"/>
                  </a:lnTo>
                  <a:lnTo>
                    <a:pt x="953629" y="88107"/>
                  </a:lnTo>
                  <a:lnTo>
                    <a:pt x="965723" y="76014"/>
                  </a:lnTo>
                  <a:cubicBezTo>
                    <a:pt x="872433" y="27641"/>
                    <a:pt x="768777" y="0"/>
                    <a:pt x="656484" y="0"/>
                  </a:cubicBezTo>
                  <a:cubicBezTo>
                    <a:pt x="293690" y="0"/>
                    <a:pt x="0" y="293690"/>
                    <a:pt x="0" y="656484"/>
                  </a:cubicBezTo>
                  <a:cubicBezTo>
                    <a:pt x="0" y="1019278"/>
                    <a:pt x="293690" y="1312968"/>
                    <a:pt x="656484" y="1312968"/>
                  </a:cubicBezTo>
                  <a:cubicBezTo>
                    <a:pt x="1019278" y="1312968"/>
                    <a:pt x="1312968" y="1019278"/>
                    <a:pt x="1312968" y="656484"/>
                  </a:cubicBezTo>
                  <a:cubicBezTo>
                    <a:pt x="1312968" y="544191"/>
                    <a:pt x="1285327" y="440535"/>
                    <a:pt x="1235227" y="348973"/>
                  </a:cubicBezTo>
                  <a:lnTo>
                    <a:pt x="1223134" y="35933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A5F9B56-E6A6-4C18-8E10-77585A302580}"/>
                </a:ext>
              </a:extLst>
            </p:cNvPr>
            <p:cNvSpPr/>
            <p:nvPr/>
          </p:nvSpPr>
          <p:spPr>
            <a:xfrm>
              <a:off x="14150366" y="6893362"/>
              <a:ext cx="829243" cy="829243"/>
            </a:xfrm>
            <a:custGeom>
              <a:avLst/>
              <a:gdLst>
                <a:gd name="connsiteX0" fmla="*/ 703129 w 829243"/>
                <a:gd name="connsiteY0" fmla="*/ 297145 h 829243"/>
                <a:gd name="connsiteX1" fmla="*/ 725588 w 829243"/>
                <a:gd name="connsiteY1" fmla="*/ 414622 h 829243"/>
                <a:gd name="connsiteX2" fmla="*/ 414622 w 829243"/>
                <a:gd name="connsiteY2" fmla="*/ 725588 h 829243"/>
                <a:gd name="connsiteX3" fmla="*/ 103655 w 829243"/>
                <a:gd name="connsiteY3" fmla="*/ 414622 h 829243"/>
                <a:gd name="connsiteX4" fmla="*/ 414622 w 829243"/>
                <a:gd name="connsiteY4" fmla="*/ 103655 h 829243"/>
                <a:gd name="connsiteX5" fmla="*/ 532098 w 829243"/>
                <a:gd name="connsiteY5" fmla="*/ 126114 h 829243"/>
                <a:gd name="connsiteX6" fmla="*/ 609839 w 829243"/>
                <a:gd name="connsiteY6" fmla="*/ 48372 h 829243"/>
                <a:gd name="connsiteX7" fmla="*/ 414622 w 829243"/>
                <a:gd name="connsiteY7" fmla="*/ 0 h 829243"/>
                <a:gd name="connsiteX8" fmla="*/ 0 w 829243"/>
                <a:gd name="connsiteY8" fmla="*/ 414622 h 829243"/>
                <a:gd name="connsiteX9" fmla="*/ 414622 w 829243"/>
                <a:gd name="connsiteY9" fmla="*/ 829243 h 829243"/>
                <a:gd name="connsiteX10" fmla="*/ 829243 w 829243"/>
                <a:gd name="connsiteY10" fmla="*/ 414622 h 829243"/>
                <a:gd name="connsiteX11" fmla="*/ 780870 w 829243"/>
                <a:gd name="connsiteY11" fmla="*/ 219404 h 829243"/>
                <a:gd name="connsiteX12" fmla="*/ 703129 w 829243"/>
                <a:gd name="connsiteY12" fmla="*/ 297145 h 82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9243" h="829243">
                  <a:moveTo>
                    <a:pt x="703129" y="297145"/>
                  </a:moveTo>
                  <a:cubicBezTo>
                    <a:pt x="718677" y="333425"/>
                    <a:pt x="725588" y="373159"/>
                    <a:pt x="725588" y="414622"/>
                  </a:cubicBezTo>
                  <a:cubicBezTo>
                    <a:pt x="725588" y="585653"/>
                    <a:pt x="585653" y="725588"/>
                    <a:pt x="414622" y="725588"/>
                  </a:cubicBezTo>
                  <a:cubicBezTo>
                    <a:pt x="243590" y="725588"/>
                    <a:pt x="103655" y="585653"/>
                    <a:pt x="103655" y="414622"/>
                  </a:cubicBezTo>
                  <a:cubicBezTo>
                    <a:pt x="103655" y="243590"/>
                    <a:pt x="243590" y="103655"/>
                    <a:pt x="414622" y="103655"/>
                  </a:cubicBezTo>
                  <a:cubicBezTo>
                    <a:pt x="456084" y="103655"/>
                    <a:pt x="495818" y="112293"/>
                    <a:pt x="532098" y="126114"/>
                  </a:cubicBezTo>
                  <a:lnTo>
                    <a:pt x="609839" y="48372"/>
                  </a:lnTo>
                  <a:cubicBezTo>
                    <a:pt x="551101" y="17276"/>
                    <a:pt x="485453" y="0"/>
                    <a:pt x="414622" y="0"/>
                  </a:cubicBezTo>
                  <a:cubicBezTo>
                    <a:pt x="186580" y="0"/>
                    <a:pt x="0" y="186580"/>
                    <a:pt x="0" y="414622"/>
                  </a:cubicBezTo>
                  <a:cubicBezTo>
                    <a:pt x="0" y="642663"/>
                    <a:pt x="186580" y="829243"/>
                    <a:pt x="414622" y="829243"/>
                  </a:cubicBezTo>
                  <a:cubicBezTo>
                    <a:pt x="642663" y="829243"/>
                    <a:pt x="829243" y="642663"/>
                    <a:pt x="829243" y="414622"/>
                  </a:cubicBezTo>
                  <a:cubicBezTo>
                    <a:pt x="829243" y="343790"/>
                    <a:pt x="811967" y="278142"/>
                    <a:pt x="780870" y="219404"/>
                  </a:cubicBezTo>
                  <a:lnTo>
                    <a:pt x="703129" y="29714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grpSp>
        <p:nvGrpSpPr>
          <p:cNvPr id="59" name="Graphic 87" descr="Lightbulb">
            <a:extLst>
              <a:ext uri="{FF2B5EF4-FFF2-40B4-BE49-F238E27FC236}">
                <a16:creationId xmlns:a16="http://schemas.microsoft.com/office/drawing/2014/main" id="{8CE0C760-969B-4F9E-9327-202B250CDC6B}"/>
              </a:ext>
            </a:extLst>
          </p:cNvPr>
          <p:cNvGrpSpPr/>
          <p:nvPr/>
        </p:nvGrpSpPr>
        <p:grpSpPr>
          <a:xfrm>
            <a:off x="4122793" y="2571750"/>
            <a:ext cx="829243" cy="829243"/>
            <a:chOff x="8962268" y="6452827"/>
            <a:chExt cx="1658486" cy="1658486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96AA067-1F4E-4A74-A209-0C14C97E781A}"/>
                </a:ext>
              </a:extLst>
            </p:cNvPr>
            <p:cNvSpPr/>
            <p:nvPr/>
          </p:nvSpPr>
          <p:spPr>
            <a:xfrm>
              <a:off x="9566924" y="7558484"/>
              <a:ext cx="449173" cy="103655"/>
            </a:xfrm>
            <a:custGeom>
              <a:avLst/>
              <a:gdLst>
                <a:gd name="connsiteX0" fmla="*/ 51828 w 449173"/>
                <a:gd name="connsiteY0" fmla="*/ 0 h 103655"/>
                <a:gd name="connsiteX1" fmla="*/ 397346 w 449173"/>
                <a:gd name="connsiteY1" fmla="*/ 0 h 103655"/>
                <a:gd name="connsiteX2" fmla="*/ 449173 w 449173"/>
                <a:gd name="connsiteY2" fmla="*/ 51828 h 103655"/>
                <a:gd name="connsiteX3" fmla="*/ 397346 w 449173"/>
                <a:gd name="connsiteY3" fmla="*/ 103655 h 103655"/>
                <a:gd name="connsiteX4" fmla="*/ 51828 w 449173"/>
                <a:gd name="connsiteY4" fmla="*/ 103655 h 103655"/>
                <a:gd name="connsiteX5" fmla="*/ 0 w 449173"/>
                <a:gd name="connsiteY5" fmla="*/ 51828 h 103655"/>
                <a:gd name="connsiteX6" fmla="*/ 51828 w 449173"/>
                <a:gd name="connsiteY6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173" h="103655">
                  <a:moveTo>
                    <a:pt x="51828" y="0"/>
                  </a:moveTo>
                  <a:lnTo>
                    <a:pt x="397346" y="0"/>
                  </a:lnTo>
                  <a:cubicBezTo>
                    <a:pt x="426715" y="0"/>
                    <a:pt x="449173" y="22459"/>
                    <a:pt x="449173" y="51828"/>
                  </a:cubicBezTo>
                  <a:cubicBezTo>
                    <a:pt x="449173" y="81197"/>
                    <a:pt x="426715" y="103655"/>
                    <a:pt x="397346" y="103655"/>
                  </a:cubicBezTo>
                  <a:lnTo>
                    <a:pt x="51828" y="103655"/>
                  </a:lnTo>
                  <a:cubicBezTo>
                    <a:pt x="22459" y="103655"/>
                    <a:pt x="0" y="81197"/>
                    <a:pt x="0" y="51828"/>
                  </a:cubicBezTo>
                  <a:cubicBezTo>
                    <a:pt x="0" y="22459"/>
                    <a:pt x="22459" y="0"/>
                    <a:pt x="5182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5120FCB-A497-459E-B5B8-86A0223466C0}"/>
                </a:ext>
              </a:extLst>
            </p:cNvPr>
            <p:cNvSpPr/>
            <p:nvPr/>
          </p:nvSpPr>
          <p:spPr>
            <a:xfrm>
              <a:off x="9566924" y="7731243"/>
              <a:ext cx="449173" cy="103655"/>
            </a:xfrm>
            <a:custGeom>
              <a:avLst/>
              <a:gdLst>
                <a:gd name="connsiteX0" fmla="*/ 51828 w 449173"/>
                <a:gd name="connsiteY0" fmla="*/ 0 h 103655"/>
                <a:gd name="connsiteX1" fmla="*/ 397346 w 449173"/>
                <a:gd name="connsiteY1" fmla="*/ 0 h 103655"/>
                <a:gd name="connsiteX2" fmla="*/ 449173 w 449173"/>
                <a:gd name="connsiteY2" fmla="*/ 51828 h 103655"/>
                <a:gd name="connsiteX3" fmla="*/ 397346 w 449173"/>
                <a:gd name="connsiteY3" fmla="*/ 103655 h 103655"/>
                <a:gd name="connsiteX4" fmla="*/ 51828 w 449173"/>
                <a:gd name="connsiteY4" fmla="*/ 103655 h 103655"/>
                <a:gd name="connsiteX5" fmla="*/ 0 w 449173"/>
                <a:gd name="connsiteY5" fmla="*/ 51828 h 103655"/>
                <a:gd name="connsiteX6" fmla="*/ 51828 w 449173"/>
                <a:gd name="connsiteY6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173" h="103655">
                  <a:moveTo>
                    <a:pt x="51828" y="0"/>
                  </a:moveTo>
                  <a:lnTo>
                    <a:pt x="397346" y="0"/>
                  </a:lnTo>
                  <a:cubicBezTo>
                    <a:pt x="426715" y="0"/>
                    <a:pt x="449173" y="22459"/>
                    <a:pt x="449173" y="51828"/>
                  </a:cubicBezTo>
                  <a:cubicBezTo>
                    <a:pt x="449173" y="81197"/>
                    <a:pt x="426715" y="103655"/>
                    <a:pt x="397346" y="103655"/>
                  </a:cubicBezTo>
                  <a:lnTo>
                    <a:pt x="51828" y="103655"/>
                  </a:lnTo>
                  <a:cubicBezTo>
                    <a:pt x="22459" y="103655"/>
                    <a:pt x="0" y="81197"/>
                    <a:pt x="0" y="51828"/>
                  </a:cubicBezTo>
                  <a:cubicBezTo>
                    <a:pt x="0" y="22459"/>
                    <a:pt x="22459" y="0"/>
                    <a:pt x="51828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5B052F-CB3D-4E75-AEA3-79F3B25B695E}"/>
                </a:ext>
              </a:extLst>
            </p:cNvPr>
            <p:cNvSpPr/>
            <p:nvPr/>
          </p:nvSpPr>
          <p:spPr>
            <a:xfrm>
              <a:off x="9679217" y="7904002"/>
              <a:ext cx="224586" cy="103655"/>
            </a:xfrm>
            <a:custGeom>
              <a:avLst/>
              <a:gdLst>
                <a:gd name="connsiteX0" fmla="*/ 0 w 224586"/>
                <a:gd name="connsiteY0" fmla="*/ 0 h 103655"/>
                <a:gd name="connsiteX1" fmla="*/ 112293 w 224586"/>
                <a:gd name="connsiteY1" fmla="*/ 103655 h 103655"/>
                <a:gd name="connsiteX2" fmla="*/ 224587 w 224586"/>
                <a:gd name="connsiteY2" fmla="*/ 0 h 103655"/>
                <a:gd name="connsiteX3" fmla="*/ 0 w 224586"/>
                <a:gd name="connsiteY3" fmla="*/ 0 h 103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86" h="103655">
                  <a:moveTo>
                    <a:pt x="0" y="0"/>
                  </a:moveTo>
                  <a:cubicBezTo>
                    <a:pt x="5183" y="58738"/>
                    <a:pt x="53555" y="103655"/>
                    <a:pt x="112293" y="103655"/>
                  </a:cubicBezTo>
                  <a:cubicBezTo>
                    <a:pt x="171031" y="103655"/>
                    <a:pt x="219404" y="58738"/>
                    <a:pt x="224587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313ADC9-7502-4EAC-9453-9321995B3B17}"/>
                </a:ext>
              </a:extLst>
            </p:cNvPr>
            <p:cNvSpPr/>
            <p:nvPr/>
          </p:nvSpPr>
          <p:spPr>
            <a:xfrm>
              <a:off x="9342337" y="6556482"/>
              <a:ext cx="898346" cy="932898"/>
            </a:xfrm>
            <a:custGeom>
              <a:avLst/>
              <a:gdLst>
                <a:gd name="connsiteX0" fmla="*/ 449173 w 898346"/>
                <a:gd name="connsiteY0" fmla="*/ 0 h 932898"/>
                <a:gd name="connsiteX1" fmla="*/ 449173 w 898346"/>
                <a:gd name="connsiteY1" fmla="*/ 0 h 932898"/>
                <a:gd name="connsiteX2" fmla="*/ 449173 w 898346"/>
                <a:gd name="connsiteY2" fmla="*/ 0 h 932898"/>
                <a:gd name="connsiteX3" fmla="*/ 0 w 898346"/>
                <a:gd name="connsiteY3" fmla="*/ 443991 h 932898"/>
                <a:gd name="connsiteX4" fmla="*/ 0 w 898346"/>
                <a:gd name="connsiteY4" fmla="*/ 459539 h 932898"/>
                <a:gd name="connsiteX5" fmla="*/ 31097 w 898346"/>
                <a:gd name="connsiteY5" fmla="*/ 615022 h 932898"/>
                <a:gd name="connsiteX6" fmla="*/ 108838 w 898346"/>
                <a:gd name="connsiteY6" fmla="*/ 742864 h 932898"/>
                <a:gd name="connsiteX7" fmla="*/ 214221 w 898346"/>
                <a:gd name="connsiteY7" fmla="*/ 913895 h 932898"/>
                <a:gd name="connsiteX8" fmla="*/ 245318 w 898346"/>
                <a:gd name="connsiteY8" fmla="*/ 932898 h 932898"/>
                <a:gd name="connsiteX9" fmla="*/ 653029 w 898346"/>
                <a:gd name="connsiteY9" fmla="*/ 932898 h 932898"/>
                <a:gd name="connsiteX10" fmla="*/ 684125 w 898346"/>
                <a:gd name="connsiteY10" fmla="*/ 913895 h 932898"/>
                <a:gd name="connsiteX11" fmla="*/ 789508 w 898346"/>
                <a:gd name="connsiteY11" fmla="*/ 742864 h 932898"/>
                <a:gd name="connsiteX12" fmla="*/ 867250 w 898346"/>
                <a:gd name="connsiteY12" fmla="*/ 615022 h 932898"/>
                <a:gd name="connsiteX13" fmla="*/ 898347 w 898346"/>
                <a:gd name="connsiteY13" fmla="*/ 459539 h 932898"/>
                <a:gd name="connsiteX14" fmla="*/ 898347 w 898346"/>
                <a:gd name="connsiteY14" fmla="*/ 443991 h 932898"/>
                <a:gd name="connsiteX15" fmla="*/ 449173 w 898346"/>
                <a:gd name="connsiteY15" fmla="*/ 0 h 932898"/>
                <a:gd name="connsiteX16" fmla="*/ 794691 w 898346"/>
                <a:gd name="connsiteY16" fmla="*/ 457811 h 932898"/>
                <a:gd name="connsiteX17" fmla="*/ 770505 w 898346"/>
                <a:gd name="connsiteY17" fmla="*/ 578743 h 932898"/>
                <a:gd name="connsiteX18" fmla="*/ 711767 w 898346"/>
                <a:gd name="connsiteY18" fmla="*/ 673760 h 932898"/>
                <a:gd name="connsiteX19" fmla="*/ 611567 w 898346"/>
                <a:gd name="connsiteY19" fmla="*/ 829243 h 932898"/>
                <a:gd name="connsiteX20" fmla="*/ 449173 w 898346"/>
                <a:gd name="connsiteY20" fmla="*/ 829243 h 932898"/>
                <a:gd name="connsiteX21" fmla="*/ 288507 w 898346"/>
                <a:gd name="connsiteY21" fmla="*/ 829243 h 932898"/>
                <a:gd name="connsiteX22" fmla="*/ 188307 w 898346"/>
                <a:gd name="connsiteY22" fmla="*/ 673760 h 932898"/>
                <a:gd name="connsiteX23" fmla="*/ 129569 w 898346"/>
                <a:gd name="connsiteY23" fmla="*/ 578743 h 932898"/>
                <a:gd name="connsiteX24" fmla="*/ 105383 w 898346"/>
                <a:gd name="connsiteY24" fmla="*/ 457811 h 932898"/>
                <a:gd name="connsiteX25" fmla="*/ 105383 w 898346"/>
                <a:gd name="connsiteY25" fmla="*/ 443991 h 932898"/>
                <a:gd name="connsiteX26" fmla="*/ 450901 w 898346"/>
                <a:gd name="connsiteY26" fmla="*/ 101928 h 932898"/>
                <a:gd name="connsiteX27" fmla="*/ 450901 w 898346"/>
                <a:gd name="connsiteY27" fmla="*/ 101928 h 932898"/>
                <a:gd name="connsiteX28" fmla="*/ 450901 w 898346"/>
                <a:gd name="connsiteY28" fmla="*/ 101928 h 932898"/>
                <a:gd name="connsiteX29" fmla="*/ 450901 w 898346"/>
                <a:gd name="connsiteY29" fmla="*/ 101928 h 932898"/>
                <a:gd name="connsiteX30" fmla="*/ 450901 w 898346"/>
                <a:gd name="connsiteY30" fmla="*/ 101928 h 932898"/>
                <a:gd name="connsiteX31" fmla="*/ 450901 w 898346"/>
                <a:gd name="connsiteY31" fmla="*/ 101928 h 932898"/>
                <a:gd name="connsiteX32" fmla="*/ 450901 w 898346"/>
                <a:gd name="connsiteY32" fmla="*/ 101928 h 932898"/>
                <a:gd name="connsiteX33" fmla="*/ 796419 w 898346"/>
                <a:gd name="connsiteY33" fmla="*/ 443991 h 932898"/>
                <a:gd name="connsiteX34" fmla="*/ 796419 w 898346"/>
                <a:gd name="connsiteY34" fmla="*/ 457811 h 9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98346" h="932898">
                  <a:moveTo>
                    <a:pt x="449173" y="0"/>
                  </a:moveTo>
                  <a:cubicBezTo>
                    <a:pt x="449173" y="0"/>
                    <a:pt x="449173" y="0"/>
                    <a:pt x="449173" y="0"/>
                  </a:cubicBezTo>
                  <a:cubicBezTo>
                    <a:pt x="449173" y="0"/>
                    <a:pt x="449173" y="0"/>
                    <a:pt x="449173" y="0"/>
                  </a:cubicBezTo>
                  <a:cubicBezTo>
                    <a:pt x="203856" y="1728"/>
                    <a:pt x="5183" y="198673"/>
                    <a:pt x="0" y="443991"/>
                  </a:cubicBezTo>
                  <a:lnTo>
                    <a:pt x="0" y="459539"/>
                  </a:lnTo>
                  <a:cubicBezTo>
                    <a:pt x="1728" y="513094"/>
                    <a:pt x="12093" y="564922"/>
                    <a:pt x="31097" y="615022"/>
                  </a:cubicBezTo>
                  <a:cubicBezTo>
                    <a:pt x="50100" y="661667"/>
                    <a:pt x="76014" y="704857"/>
                    <a:pt x="108838" y="742864"/>
                  </a:cubicBezTo>
                  <a:cubicBezTo>
                    <a:pt x="150300" y="787781"/>
                    <a:pt x="195218" y="875888"/>
                    <a:pt x="214221" y="913895"/>
                  </a:cubicBezTo>
                  <a:cubicBezTo>
                    <a:pt x="219404" y="925988"/>
                    <a:pt x="231497" y="932898"/>
                    <a:pt x="245318" y="932898"/>
                  </a:cubicBezTo>
                  <a:lnTo>
                    <a:pt x="653029" y="932898"/>
                  </a:lnTo>
                  <a:cubicBezTo>
                    <a:pt x="666850" y="932898"/>
                    <a:pt x="678943" y="925988"/>
                    <a:pt x="684125" y="913895"/>
                  </a:cubicBezTo>
                  <a:cubicBezTo>
                    <a:pt x="703129" y="875888"/>
                    <a:pt x="748046" y="787781"/>
                    <a:pt x="789508" y="742864"/>
                  </a:cubicBezTo>
                  <a:cubicBezTo>
                    <a:pt x="822333" y="704857"/>
                    <a:pt x="849974" y="661667"/>
                    <a:pt x="867250" y="615022"/>
                  </a:cubicBezTo>
                  <a:cubicBezTo>
                    <a:pt x="886254" y="564922"/>
                    <a:pt x="896619" y="513094"/>
                    <a:pt x="898347" y="459539"/>
                  </a:cubicBezTo>
                  <a:lnTo>
                    <a:pt x="898347" y="443991"/>
                  </a:lnTo>
                  <a:cubicBezTo>
                    <a:pt x="893164" y="198673"/>
                    <a:pt x="694491" y="1728"/>
                    <a:pt x="449173" y="0"/>
                  </a:cubicBezTo>
                  <a:close/>
                  <a:moveTo>
                    <a:pt x="794691" y="457811"/>
                  </a:moveTo>
                  <a:cubicBezTo>
                    <a:pt x="792964" y="499273"/>
                    <a:pt x="784326" y="540736"/>
                    <a:pt x="770505" y="578743"/>
                  </a:cubicBezTo>
                  <a:cubicBezTo>
                    <a:pt x="756684" y="613294"/>
                    <a:pt x="737681" y="646119"/>
                    <a:pt x="711767" y="673760"/>
                  </a:cubicBezTo>
                  <a:cubicBezTo>
                    <a:pt x="672032" y="722132"/>
                    <a:pt x="637481" y="773960"/>
                    <a:pt x="611567" y="829243"/>
                  </a:cubicBezTo>
                  <a:lnTo>
                    <a:pt x="449173" y="829243"/>
                  </a:lnTo>
                  <a:lnTo>
                    <a:pt x="288507" y="829243"/>
                  </a:lnTo>
                  <a:cubicBezTo>
                    <a:pt x="260866" y="773960"/>
                    <a:pt x="226314" y="722132"/>
                    <a:pt x="188307" y="673760"/>
                  </a:cubicBezTo>
                  <a:cubicBezTo>
                    <a:pt x="164121" y="646119"/>
                    <a:pt x="143390" y="613294"/>
                    <a:pt x="129569" y="578743"/>
                  </a:cubicBezTo>
                  <a:cubicBezTo>
                    <a:pt x="114021" y="540736"/>
                    <a:pt x="107111" y="499273"/>
                    <a:pt x="105383" y="457811"/>
                  </a:cubicBezTo>
                  <a:lnTo>
                    <a:pt x="105383" y="443991"/>
                  </a:lnTo>
                  <a:cubicBezTo>
                    <a:pt x="108838" y="255683"/>
                    <a:pt x="262594" y="103655"/>
                    <a:pt x="450901" y="101928"/>
                  </a:cubicBezTo>
                  <a:lnTo>
                    <a:pt x="450901" y="101928"/>
                  </a:lnTo>
                  <a:lnTo>
                    <a:pt x="450901" y="101928"/>
                  </a:lnTo>
                  <a:cubicBezTo>
                    <a:pt x="450901" y="101928"/>
                    <a:pt x="450901" y="101928"/>
                    <a:pt x="450901" y="101928"/>
                  </a:cubicBezTo>
                  <a:cubicBezTo>
                    <a:pt x="450901" y="101928"/>
                    <a:pt x="450901" y="101928"/>
                    <a:pt x="450901" y="101928"/>
                  </a:cubicBezTo>
                  <a:lnTo>
                    <a:pt x="450901" y="101928"/>
                  </a:lnTo>
                  <a:lnTo>
                    <a:pt x="450901" y="101928"/>
                  </a:lnTo>
                  <a:cubicBezTo>
                    <a:pt x="639208" y="103655"/>
                    <a:pt x="792964" y="253956"/>
                    <a:pt x="796419" y="443991"/>
                  </a:cubicBezTo>
                  <a:lnTo>
                    <a:pt x="796419" y="457811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grpSp>
        <p:nvGrpSpPr>
          <p:cNvPr id="64" name="Graphic 111" descr="Atom with solid fill">
            <a:extLst>
              <a:ext uri="{FF2B5EF4-FFF2-40B4-BE49-F238E27FC236}">
                <a16:creationId xmlns:a16="http://schemas.microsoft.com/office/drawing/2014/main" id="{A36CFCCE-B748-4F19-9ED0-F703F3900483}"/>
              </a:ext>
            </a:extLst>
          </p:cNvPr>
          <p:cNvGrpSpPr/>
          <p:nvPr/>
        </p:nvGrpSpPr>
        <p:grpSpPr>
          <a:xfrm>
            <a:off x="1389126" y="2537704"/>
            <a:ext cx="829243" cy="829243"/>
            <a:chOff x="18561049" y="6452827"/>
            <a:chExt cx="1658486" cy="1658486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260287F-FE7C-4BD0-AAE6-9CEE1035C7CB}"/>
                </a:ext>
              </a:extLst>
            </p:cNvPr>
            <p:cNvSpPr/>
            <p:nvPr/>
          </p:nvSpPr>
          <p:spPr>
            <a:xfrm>
              <a:off x="19281453" y="7178414"/>
              <a:ext cx="207310" cy="207310"/>
            </a:xfrm>
            <a:custGeom>
              <a:avLst/>
              <a:gdLst>
                <a:gd name="connsiteX0" fmla="*/ 207311 w 207310"/>
                <a:gd name="connsiteY0" fmla="*/ 103655 h 207310"/>
                <a:gd name="connsiteX1" fmla="*/ 103655 w 207310"/>
                <a:gd name="connsiteY1" fmla="*/ 207311 h 207310"/>
                <a:gd name="connsiteX2" fmla="*/ 0 w 207310"/>
                <a:gd name="connsiteY2" fmla="*/ 103655 h 207310"/>
                <a:gd name="connsiteX3" fmla="*/ 103655 w 207310"/>
                <a:gd name="connsiteY3" fmla="*/ 0 h 207310"/>
                <a:gd name="connsiteX4" fmla="*/ 207311 w 207310"/>
                <a:gd name="connsiteY4" fmla="*/ 103655 h 2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10" h="207310">
                  <a:moveTo>
                    <a:pt x="207311" y="103655"/>
                  </a:moveTo>
                  <a:cubicBezTo>
                    <a:pt x="207311" y="160903"/>
                    <a:pt x="160903" y="207311"/>
                    <a:pt x="103655" y="207311"/>
                  </a:cubicBezTo>
                  <a:cubicBezTo>
                    <a:pt x="46408" y="207311"/>
                    <a:pt x="0" y="160903"/>
                    <a:pt x="0" y="103655"/>
                  </a:cubicBezTo>
                  <a:cubicBezTo>
                    <a:pt x="0" y="46408"/>
                    <a:pt x="46408" y="0"/>
                    <a:pt x="103655" y="0"/>
                  </a:cubicBezTo>
                  <a:cubicBezTo>
                    <a:pt x="160903" y="0"/>
                    <a:pt x="207311" y="46408"/>
                    <a:pt x="207311" y="1036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9B9EFAE-9389-4F71-8FF8-A051E39F73A5}"/>
                </a:ext>
              </a:extLst>
            </p:cNvPr>
            <p:cNvSpPr/>
            <p:nvPr/>
          </p:nvSpPr>
          <p:spPr>
            <a:xfrm>
              <a:off x="18771274" y="6591034"/>
              <a:ext cx="1238220" cy="1382071"/>
            </a:xfrm>
            <a:custGeom>
              <a:avLst/>
              <a:gdLst>
                <a:gd name="connsiteX0" fmla="*/ 1221946 w 1238220"/>
                <a:gd name="connsiteY0" fmla="*/ 345518 h 1382071"/>
                <a:gd name="connsiteX1" fmla="*/ 1037094 w 1238220"/>
                <a:gd name="connsiteY1" fmla="*/ 271232 h 1382071"/>
                <a:gd name="connsiteX2" fmla="*/ 841877 w 1238220"/>
                <a:gd name="connsiteY2" fmla="*/ 300601 h 1382071"/>
                <a:gd name="connsiteX3" fmla="*/ 613835 w 1238220"/>
                <a:gd name="connsiteY3" fmla="*/ 0 h 1382071"/>
                <a:gd name="connsiteX4" fmla="*/ 387521 w 1238220"/>
                <a:gd name="connsiteY4" fmla="*/ 297145 h 1382071"/>
                <a:gd name="connsiteX5" fmla="*/ 200941 w 1238220"/>
                <a:gd name="connsiteY5" fmla="*/ 269504 h 1382071"/>
                <a:gd name="connsiteX6" fmla="*/ 16089 w 1238220"/>
                <a:gd name="connsiteY6" fmla="*/ 343790 h 1382071"/>
                <a:gd name="connsiteX7" fmla="*/ 164662 w 1238220"/>
                <a:gd name="connsiteY7" fmla="*/ 694491 h 1382071"/>
                <a:gd name="connsiteX8" fmla="*/ 24727 w 1238220"/>
                <a:gd name="connsiteY8" fmla="*/ 1034826 h 1382071"/>
                <a:gd name="connsiteX9" fmla="*/ 209579 w 1238220"/>
                <a:gd name="connsiteY9" fmla="*/ 1109113 h 1382071"/>
                <a:gd name="connsiteX10" fmla="*/ 387521 w 1238220"/>
                <a:gd name="connsiteY10" fmla="*/ 1084926 h 1382071"/>
                <a:gd name="connsiteX11" fmla="*/ 613835 w 1238220"/>
                <a:gd name="connsiteY11" fmla="*/ 1382072 h 1382071"/>
                <a:gd name="connsiteX12" fmla="*/ 840149 w 1238220"/>
                <a:gd name="connsiteY12" fmla="*/ 1084926 h 1382071"/>
                <a:gd name="connsiteX13" fmla="*/ 1026729 w 1238220"/>
                <a:gd name="connsiteY13" fmla="*/ 1112568 h 1382071"/>
                <a:gd name="connsiteX14" fmla="*/ 1211581 w 1238220"/>
                <a:gd name="connsiteY14" fmla="*/ 1038281 h 1382071"/>
                <a:gd name="connsiteX15" fmla="*/ 1071646 w 1238220"/>
                <a:gd name="connsiteY15" fmla="*/ 697946 h 1382071"/>
                <a:gd name="connsiteX16" fmla="*/ 1221946 w 1238220"/>
                <a:gd name="connsiteY16" fmla="*/ 345518 h 1382071"/>
                <a:gd name="connsiteX17" fmla="*/ 1037094 w 1238220"/>
                <a:gd name="connsiteY17" fmla="*/ 340335 h 1382071"/>
                <a:gd name="connsiteX18" fmla="*/ 1161481 w 1238220"/>
                <a:gd name="connsiteY18" fmla="*/ 380070 h 1382071"/>
                <a:gd name="connsiteX19" fmla="*/ 1023274 w 1238220"/>
                <a:gd name="connsiteY19" fmla="*/ 647846 h 1382071"/>
                <a:gd name="connsiteX20" fmla="*/ 883339 w 1238220"/>
                <a:gd name="connsiteY20" fmla="*/ 535553 h 1382071"/>
                <a:gd name="connsiteX21" fmla="*/ 857425 w 1238220"/>
                <a:gd name="connsiteY21" fmla="*/ 366249 h 1382071"/>
                <a:gd name="connsiteX22" fmla="*/ 1037094 w 1238220"/>
                <a:gd name="connsiteY22" fmla="*/ 340335 h 1382071"/>
                <a:gd name="connsiteX23" fmla="*/ 727856 w 1238220"/>
                <a:gd name="connsiteY23" fmla="*/ 870705 h 1382071"/>
                <a:gd name="connsiteX24" fmla="*/ 619018 w 1238220"/>
                <a:gd name="connsiteY24" fmla="*/ 927716 h 1382071"/>
                <a:gd name="connsiteX25" fmla="*/ 510180 w 1238220"/>
                <a:gd name="connsiteY25" fmla="*/ 870705 h 1382071"/>
                <a:gd name="connsiteX26" fmla="*/ 409979 w 1238220"/>
                <a:gd name="connsiteY26" fmla="*/ 808512 h 1382071"/>
                <a:gd name="connsiteX27" fmla="*/ 406524 w 1238220"/>
                <a:gd name="connsiteY27" fmla="*/ 691036 h 1382071"/>
                <a:gd name="connsiteX28" fmla="*/ 409979 w 1238220"/>
                <a:gd name="connsiteY28" fmla="*/ 580470 h 1382071"/>
                <a:gd name="connsiteX29" fmla="*/ 520545 w 1238220"/>
                <a:gd name="connsiteY29" fmla="*/ 511367 h 1382071"/>
                <a:gd name="connsiteX30" fmla="*/ 619018 w 1238220"/>
                <a:gd name="connsiteY30" fmla="*/ 459539 h 1382071"/>
                <a:gd name="connsiteX31" fmla="*/ 717490 w 1238220"/>
                <a:gd name="connsiteY31" fmla="*/ 511367 h 1382071"/>
                <a:gd name="connsiteX32" fmla="*/ 817690 w 1238220"/>
                <a:gd name="connsiteY32" fmla="*/ 573560 h 1382071"/>
                <a:gd name="connsiteX33" fmla="*/ 821146 w 1238220"/>
                <a:gd name="connsiteY33" fmla="*/ 691036 h 1382071"/>
                <a:gd name="connsiteX34" fmla="*/ 815963 w 1238220"/>
                <a:gd name="connsiteY34" fmla="*/ 815422 h 1382071"/>
                <a:gd name="connsiteX35" fmla="*/ 727856 w 1238220"/>
                <a:gd name="connsiteY35" fmla="*/ 870705 h 1382071"/>
                <a:gd name="connsiteX36" fmla="*/ 807325 w 1238220"/>
                <a:gd name="connsiteY36" fmla="*/ 903529 h 1382071"/>
                <a:gd name="connsiteX37" fmla="*/ 791777 w 1238220"/>
                <a:gd name="connsiteY37" fmla="*/ 998547 h 1382071"/>
                <a:gd name="connsiteX38" fmla="*/ 700214 w 1238220"/>
                <a:gd name="connsiteY38" fmla="*/ 963995 h 1382071"/>
                <a:gd name="connsiteX39" fmla="*/ 762408 w 1238220"/>
                <a:gd name="connsiteY39" fmla="*/ 929443 h 1382071"/>
                <a:gd name="connsiteX40" fmla="*/ 807325 w 1238220"/>
                <a:gd name="connsiteY40" fmla="*/ 903529 h 1382071"/>
                <a:gd name="connsiteX41" fmla="*/ 537821 w 1238220"/>
                <a:gd name="connsiteY41" fmla="*/ 963995 h 1382071"/>
                <a:gd name="connsiteX42" fmla="*/ 437621 w 1238220"/>
                <a:gd name="connsiteY42" fmla="*/ 1000274 h 1382071"/>
                <a:gd name="connsiteX43" fmla="*/ 420345 w 1238220"/>
                <a:gd name="connsiteY43" fmla="*/ 896619 h 1382071"/>
                <a:gd name="connsiteX44" fmla="*/ 477355 w 1238220"/>
                <a:gd name="connsiteY44" fmla="*/ 931171 h 1382071"/>
                <a:gd name="connsiteX45" fmla="*/ 537821 w 1238220"/>
                <a:gd name="connsiteY45" fmla="*/ 963995 h 1382071"/>
                <a:gd name="connsiteX46" fmla="*/ 339148 w 1238220"/>
                <a:gd name="connsiteY46" fmla="*/ 756684 h 1382071"/>
                <a:gd name="connsiteX47" fmla="*/ 264862 w 1238220"/>
                <a:gd name="connsiteY47" fmla="*/ 694491 h 1382071"/>
                <a:gd name="connsiteX48" fmla="*/ 339148 w 1238220"/>
                <a:gd name="connsiteY48" fmla="*/ 632298 h 1382071"/>
                <a:gd name="connsiteX49" fmla="*/ 337421 w 1238220"/>
                <a:gd name="connsiteY49" fmla="*/ 691036 h 1382071"/>
                <a:gd name="connsiteX50" fmla="*/ 339148 w 1238220"/>
                <a:gd name="connsiteY50" fmla="*/ 756684 h 1382071"/>
                <a:gd name="connsiteX51" fmla="*/ 418617 w 1238220"/>
                <a:gd name="connsiteY51" fmla="*/ 492363 h 1382071"/>
                <a:gd name="connsiteX52" fmla="*/ 435893 w 1238220"/>
                <a:gd name="connsiteY52" fmla="*/ 383525 h 1382071"/>
                <a:gd name="connsiteX53" fmla="*/ 537821 w 1238220"/>
                <a:gd name="connsiteY53" fmla="*/ 421532 h 1382071"/>
                <a:gd name="connsiteX54" fmla="*/ 484266 w 1238220"/>
                <a:gd name="connsiteY54" fmla="*/ 450901 h 1382071"/>
                <a:gd name="connsiteX55" fmla="*/ 418617 w 1238220"/>
                <a:gd name="connsiteY55" fmla="*/ 492363 h 1382071"/>
                <a:gd name="connsiteX56" fmla="*/ 698487 w 1238220"/>
                <a:gd name="connsiteY56" fmla="*/ 421532 h 1382071"/>
                <a:gd name="connsiteX57" fmla="*/ 791777 w 1238220"/>
                <a:gd name="connsiteY57" fmla="*/ 386980 h 1382071"/>
                <a:gd name="connsiteX58" fmla="*/ 809053 w 1238220"/>
                <a:gd name="connsiteY58" fmla="*/ 485453 h 1382071"/>
                <a:gd name="connsiteX59" fmla="*/ 752042 w 1238220"/>
                <a:gd name="connsiteY59" fmla="*/ 450901 h 1382071"/>
                <a:gd name="connsiteX60" fmla="*/ 698487 w 1238220"/>
                <a:gd name="connsiteY60" fmla="*/ 421532 h 1382071"/>
                <a:gd name="connsiteX61" fmla="*/ 888522 w 1238220"/>
                <a:gd name="connsiteY61" fmla="*/ 625387 h 1382071"/>
                <a:gd name="connsiteX62" fmla="*/ 973174 w 1238220"/>
                <a:gd name="connsiteY62" fmla="*/ 696219 h 1382071"/>
                <a:gd name="connsiteX63" fmla="*/ 888522 w 1238220"/>
                <a:gd name="connsiteY63" fmla="*/ 765322 h 1382071"/>
                <a:gd name="connsiteX64" fmla="*/ 890249 w 1238220"/>
                <a:gd name="connsiteY64" fmla="*/ 692763 h 1382071"/>
                <a:gd name="connsiteX65" fmla="*/ 888522 w 1238220"/>
                <a:gd name="connsiteY65" fmla="*/ 625387 h 1382071"/>
                <a:gd name="connsiteX66" fmla="*/ 613835 w 1238220"/>
                <a:gd name="connsiteY66" fmla="*/ 69104 h 1382071"/>
                <a:gd name="connsiteX67" fmla="*/ 776228 w 1238220"/>
                <a:gd name="connsiteY67" fmla="*/ 319604 h 1382071"/>
                <a:gd name="connsiteX68" fmla="*/ 619018 w 1238220"/>
                <a:gd name="connsiteY68" fmla="*/ 381797 h 1382071"/>
                <a:gd name="connsiteX69" fmla="*/ 453169 w 1238220"/>
                <a:gd name="connsiteY69" fmla="*/ 316149 h 1382071"/>
                <a:gd name="connsiteX70" fmla="*/ 613835 w 1238220"/>
                <a:gd name="connsiteY70" fmla="*/ 69104 h 1382071"/>
                <a:gd name="connsiteX71" fmla="*/ 74827 w 1238220"/>
                <a:gd name="connsiteY71" fmla="*/ 380070 h 1382071"/>
                <a:gd name="connsiteX72" fmla="*/ 199213 w 1238220"/>
                <a:gd name="connsiteY72" fmla="*/ 340335 h 1382071"/>
                <a:gd name="connsiteX73" fmla="*/ 368517 w 1238220"/>
                <a:gd name="connsiteY73" fmla="*/ 364521 h 1382071"/>
                <a:gd name="connsiteX74" fmla="*/ 342603 w 1238220"/>
                <a:gd name="connsiteY74" fmla="*/ 542463 h 1382071"/>
                <a:gd name="connsiteX75" fmla="*/ 213034 w 1238220"/>
                <a:gd name="connsiteY75" fmla="*/ 647846 h 1382071"/>
                <a:gd name="connsiteX76" fmla="*/ 74827 w 1238220"/>
                <a:gd name="connsiteY76" fmla="*/ 380070 h 1382071"/>
                <a:gd name="connsiteX77" fmla="*/ 209579 w 1238220"/>
                <a:gd name="connsiteY77" fmla="*/ 1041737 h 1382071"/>
                <a:gd name="connsiteX78" fmla="*/ 85192 w 1238220"/>
                <a:gd name="connsiteY78" fmla="*/ 1002002 h 1382071"/>
                <a:gd name="connsiteX79" fmla="*/ 214762 w 1238220"/>
                <a:gd name="connsiteY79" fmla="*/ 742864 h 1382071"/>
                <a:gd name="connsiteX80" fmla="*/ 344331 w 1238220"/>
                <a:gd name="connsiteY80" fmla="*/ 846519 h 1382071"/>
                <a:gd name="connsiteX81" fmla="*/ 370245 w 1238220"/>
                <a:gd name="connsiteY81" fmla="*/ 1019278 h 1382071"/>
                <a:gd name="connsiteX82" fmla="*/ 209579 w 1238220"/>
                <a:gd name="connsiteY82" fmla="*/ 1041737 h 1382071"/>
                <a:gd name="connsiteX83" fmla="*/ 613835 w 1238220"/>
                <a:gd name="connsiteY83" fmla="*/ 1312968 h 1382071"/>
                <a:gd name="connsiteX84" fmla="*/ 453169 w 1238220"/>
                <a:gd name="connsiteY84" fmla="*/ 1067650 h 1382071"/>
                <a:gd name="connsiteX85" fmla="*/ 619018 w 1238220"/>
                <a:gd name="connsiteY85" fmla="*/ 1003730 h 1382071"/>
                <a:gd name="connsiteX86" fmla="*/ 774501 w 1238220"/>
                <a:gd name="connsiteY86" fmla="*/ 1064195 h 1382071"/>
                <a:gd name="connsiteX87" fmla="*/ 613835 w 1238220"/>
                <a:gd name="connsiteY87" fmla="*/ 1312968 h 1382071"/>
                <a:gd name="connsiteX88" fmla="*/ 1152843 w 1238220"/>
                <a:gd name="connsiteY88" fmla="*/ 1002002 h 1382071"/>
                <a:gd name="connsiteX89" fmla="*/ 1028456 w 1238220"/>
                <a:gd name="connsiteY89" fmla="*/ 1041737 h 1382071"/>
                <a:gd name="connsiteX90" fmla="*/ 859153 w 1238220"/>
                <a:gd name="connsiteY90" fmla="*/ 1017550 h 1382071"/>
                <a:gd name="connsiteX91" fmla="*/ 883339 w 1238220"/>
                <a:gd name="connsiteY91" fmla="*/ 853429 h 1382071"/>
                <a:gd name="connsiteX92" fmla="*/ 1023274 w 1238220"/>
                <a:gd name="connsiteY92" fmla="*/ 742864 h 1382071"/>
                <a:gd name="connsiteX93" fmla="*/ 1152843 w 1238220"/>
                <a:gd name="connsiteY93" fmla="*/ 1002002 h 138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38220" h="1382071">
                  <a:moveTo>
                    <a:pt x="1221946" y="345518"/>
                  </a:moveTo>
                  <a:cubicBezTo>
                    <a:pt x="1192577" y="295418"/>
                    <a:pt x="1126929" y="271232"/>
                    <a:pt x="1037094" y="271232"/>
                  </a:cubicBezTo>
                  <a:cubicBezTo>
                    <a:pt x="980084" y="271232"/>
                    <a:pt x="914435" y="281597"/>
                    <a:pt x="841877" y="300601"/>
                  </a:cubicBezTo>
                  <a:cubicBezTo>
                    <a:pt x="791777" y="119204"/>
                    <a:pt x="708852" y="0"/>
                    <a:pt x="613835" y="0"/>
                  </a:cubicBezTo>
                  <a:cubicBezTo>
                    <a:pt x="520545" y="0"/>
                    <a:pt x="435893" y="117476"/>
                    <a:pt x="387521" y="297145"/>
                  </a:cubicBezTo>
                  <a:cubicBezTo>
                    <a:pt x="318417" y="279870"/>
                    <a:pt x="256224" y="269504"/>
                    <a:pt x="200941" y="269504"/>
                  </a:cubicBezTo>
                  <a:cubicBezTo>
                    <a:pt x="111106" y="269504"/>
                    <a:pt x="45458" y="293690"/>
                    <a:pt x="16089" y="343790"/>
                  </a:cubicBezTo>
                  <a:cubicBezTo>
                    <a:pt x="-32284" y="426715"/>
                    <a:pt x="31637" y="559739"/>
                    <a:pt x="164662" y="694491"/>
                  </a:cubicBezTo>
                  <a:cubicBezTo>
                    <a:pt x="36820" y="825788"/>
                    <a:pt x="-21918" y="953629"/>
                    <a:pt x="24727" y="1034826"/>
                  </a:cubicBezTo>
                  <a:cubicBezTo>
                    <a:pt x="54096" y="1084926"/>
                    <a:pt x="119744" y="1109113"/>
                    <a:pt x="209579" y="1109113"/>
                  </a:cubicBezTo>
                  <a:cubicBezTo>
                    <a:pt x="261407" y="1109113"/>
                    <a:pt x="321872" y="1100475"/>
                    <a:pt x="387521" y="1084926"/>
                  </a:cubicBezTo>
                  <a:cubicBezTo>
                    <a:pt x="437621" y="1264596"/>
                    <a:pt x="520545" y="1382072"/>
                    <a:pt x="613835" y="1382072"/>
                  </a:cubicBezTo>
                  <a:cubicBezTo>
                    <a:pt x="707125" y="1382072"/>
                    <a:pt x="791777" y="1264596"/>
                    <a:pt x="840149" y="1084926"/>
                  </a:cubicBezTo>
                  <a:cubicBezTo>
                    <a:pt x="909253" y="1102202"/>
                    <a:pt x="971446" y="1112568"/>
                    <a:pt x="1026729" y="1112568"/>
                  </a:cubicBezTo>
                  <a:cubicBezTo>
                    <a:pt x="1116564" y="1112568"/>
                    <a:pt x="1182212" y="1088381"/>
                    <a:pt x="1211581" y="1038281"/>
                  </a:cubicBezTo>
                  <a:cubicBezTo>
                    <a:pt x="1258226" y="957085"/>
                    <a:pt x="1199488" y="829243"/>
                    <a:pt x="1071646" y="697946"/>
                  </a:cubicBezTo>
                  <a:cubicBezTo>
                    <a:pt x="1208126" y="561467"/>
                    <a:pt x="1270319" y="428442"/>
                    <a:pt x="1221946" y="345518"/>
                  </a:cubicBezTo>
                  <a:close/>
                  <a:moveTo>
                    <a:pt x="1037094" y="340335"/>
                  </a:moveTo>
                  <a:cubicBezTo>
                    <a:pt x="1101015" y="340335"/>
                    <a:pt x="1147660" y="355883"/>
                    <a:pt x="1161481" y="380070"/>
                  </a:cubicBezTo>
                  <a:cubicBezTo>
                    <a:pt x="1187395" y="424987"/>
                    <a:pt x="1140750" y="530370"/>
                    <a:pt x="1023274" y="647846"/>
                  </a:cubicBezTo>
                  <a:cubicBezTo>
                    <a:pt x="981811" y="609839"/>
                    <a:pt x="935167" y="571832"/>
                    <a:pt x="883339" y="535553"/>
                  </a:cubicBezTo>
                  <a:cubicBezTo>
                    <a:pt x="878156" y="476815"/>
                    <a:pt x="869518" y="419804"/>
                    <a:pt x="857425" y="366249"/>
                  </a:cubicBezTo>
                  <a:cubicBezTo>
                    <a:pt x="923073" y="348973"/>
                    <a:pt x="985267" y="340335"/>
                    <a:pt x="1037094" y="340335"/>
                  </a:cubicBezTo>
                  <a:close/>
                  <a:moveTo>
                    <a:pt x="727856" y="870705"/>
                  </a:moveTo>
                  <a:cubicBezTo>
                    <a:pt x="691576" y="891436"/>
                    <a:pt x="655297" y="910440"/>
                    <a:pt x="619018" y="927716"/>
                  </a:cubicBezTo>
                  <a:cubicBezTo>
                    <a:pt x="582738" y="910440"/>
                    <a:pt x="546459" y="891436"/>
                    <a:pt x="510180" y="870705"/>
                  </a:cubicBezTo>
                  <a:cubicBezTo>
                    <a:pt x="475628" y="849974"/>
                    <a:pt x="441076" y="829243"/>
                    <a:pt x="409979" y="808512"/>
                  </a:cubicBezTo>
                  <a:cubicBezTo>
                    <a:pt x="406524" y="770505"/>
                    <a:pt x="406524" y="732498"/>
                    <a:pt x="406524" y="691036"/>
                  </a:cubicBezTo>
                  <a:cubicBezTo>
                    <a:pt x="406524" y="653029"/>
                    <a:pt x="408252" y="616750"/>
                    <a:pt x="409979" y="580470"/>
                  </a:cubicBezTo>
                  <a:cubicBezTo>
                    <a:pt x="444531" y="556284"/>
                    <a:pt x="480810" y="533825"/>
                    <a:pt x="520545" y="511367"/>
                  </a:cubicBezTo>
                  <a:cubicBezTo>
                    <a:pt x="553369" y="492363"/>
                    <a:pt x="586193" y="475087"/>
                    <a:pt x="619018" y="459539"/>
                  </a:cubicBezTo>
                  <a:cubicBezTo>
                    <a:pt x="651842" y="475087"/>
                    <a:pt x="684666" y="492363"/>
                    <a:pt x="717490" y="511367"/>
                  </a:cubicBezTo>
                  <a:cubicBezTo>
                    <a:pt x="752042" y="532098"/>
                    <a:pt x="786594" y="552829"/>
                    <a:pt x="817690" y="573560"/>
                  </a:cubicBezTo>
                  <a:cubicBezTo>
                    <a:pt x="821146" y="611567"/>
                    <a:pt x="821146" y="649574"/>
                    <a:pt x="821146" y="691036"/>
                  </a:cubicBezTo>
                  <a:cubicBezTo>
                    <a:pt x="821146" y="734226"/>
                    <a:pt x="819418" y="775688"/>
                    <a:pt x="815963" y="815422"/>
                  </a:cubicBezTo>
                  <a:cubicBezTo>
                    <a:pt x="788321" y="834426"/>
                    <a:pt x="758952" y="851702"/>
                    <a:pt x="727856" y="870705"/>
                  </a:cubicBezTo>
                  <a:close/>
                  <a:moveTo>
                    <a:pt x="807325" y="903529"/>
                  </a:moveTo>
                  <a:cubicBezTo>
                    <a:pt x="802142" y="936354"/>
                    <a:pt x="796959" y="969178"/>
                    <a:pt x="791777" y="998547"/>
                  </a:cubicBezTo>
                  <a:cubicBezTo>
                    <a:pt x="762408" y="988181"/>
                    <a:pt x="731311" y="977816"/>
                    <a:pt x="700214" y="963995"/>
                  </a:cubicBezTo>
                  <a:cubicBezTo>
                    <a:pt x="720945" y="953629"/>
                    <a:pt x="741676" y="941536"/>
                    <a:pt x="762408" y="929443"/>
                  </a:cubicBezTo>
                  <a:cubicBezTo>
                    <a:pt x="777956" y="920805"/>
                    <a:pt x="793504" y="912167"/>
                    <a:pt x="807325" y="903529"/>
                  </a:cubicBezTo>
                  <a:close/>
                  <a:moveTo>
                    <a:pt x="537821" y="963995"/>
                  </a:moveTo>
                  <a:cubicBezTo>
                    <a:pt x="503269" y="977816"/>
                    <a:pt x="470445" y="989909"/>
                    <a:pt x="437621" y="1000274"/>
                  </a:cubicBezTo>
                  <a:cubicBezTo>
                    <a:pt x="430710" y="967450"/>
                    <a:pt x="425528" y="932898"/>
                    <a:pt x="420345" y="896619"/>
                  </a:cubicBezTo>
                  <a:cubicBezTo>
                    <a:pt x="439348" y="908712"/>
                    <a:pt x="456624" y="919078"/>
                    <a:pt x="477355" y="931171"/>
                  </a:cubicBezTo>
                  <a:cubicBezTo>
                    <a:pt x="496359" y="941536"/>
                    <a:pt x="517090" y="953629"/>
                    <a:pt x="537821" y="963995"/>
                  </a:cubicBezTo>
                  <a:close/>
                  <a:moveTo>
                    <a:pt x="339148" y="756684"/>
                  </a:moveTo>
                  <a:cubicBezTo>
                    <a:pt x="311507" y="735953"/>
                    <a:pt x="287320" y="715222"/>
                    <a:pt x="264862" y="694491"/>
                  </a:cubicBezTo>
                  <a:cubicBezTo>
                    <a:pt x="287320" y="673760"/>
                    <a:pt x="313234" y="653029"/>
                    <a:pt x="339148" y="632298"/>
                  </a:cubicBezTo>
                  <a:cubicBezTo>
                    <a:pt x="339148" y="651301"/>
                    <a:pt x="337421" y="670305"/>
                    <a:pt x="337421" y="691036"/>
                  </a:cubicBezTo>
                  <a:cubicBezTo>
                    <a:pt x="337421" y="713495"/>
                    <a:pt x="337421" y="735953"/>
                    <a:pt x="339148" y="756684"/>
                  </a:cubicBezTo>
                  <a:close/>
                  <a:moveTo>
                    <a:pt x="418617" y="492363"/>
                  </a:moveTo>
                  <a:cubicBezTo>
                    <a:pt x="423800" y="454356"/>
                    <a:pt x="428983" y="418077"/>
                    <a:pt x="435893" y="383525"/>
                  </a:cubicBezTo>
                  <a:cubicBezTo>
                    <a:pt x="468717" y="393890"/>
                    <a:pt x="503269" y="407711"/>
                    <a:pt x="537821" y="421532"/>
                  </a:cubicBezTo>
                  <a:cubicBezTo>
                    <a:pt x="520545" y="430170"/>
                    <a:pt x="501542" y="440535"/>
                    <a:pt x="484266" y="450901"/>
                  </a:cubicBezTo>
                  <a:cubicBezTo>
                    <a:pt x="463535" y="464722"/>
                    <a:pt x="441076" y="478542"/>
                    <a:pt x="418617" y="492363"/>
                  </a:cubicBezTo>
                  <a:close/>
                  <a:moveTo>
                    <a:pt x="698487" y="421532"/>
                  </a:moveTo>
                  <a:cubicBezTo>
                    <a:pt x="729583" y="407711"/>
                    <a:pt x="760680" y="397346"/>
                    <a:pt x="791777" y="386980"/>
                  </a:cubicBezTo>
                  <a:cubicBezTo>
                    <a:pt x="798687" y="418077"/>
                    <a:pt x="803870" y="450901"/>
                    <a:pt x="809053" y="485453"/>
                  </a:cubicBezTo>
                  <a:cubicBezTo>
                    <a:pt x="790049" y="473360"/>
                    <a:pt x="772773" y="462994"/>
                    <a:pt x="752042" y="450901"/>
                  </a:cubicBezTo>
                  <a:cubicBezTo>
                    <a:pt x="734766" y="442263"/>
                    <a:pt x="717490" y="431897"/>
                    <a:pt x="698487" y="421532"/>
                  </a:cubicBezTo>
                  <a:close/>
                  <a:moveTo>
                    <a:pt x="888522" y="625387"/>
                  </a:moveTo>
                  <a:cubicBezTo>
                    <a:pt x="919618" y="649574"/>
                    <a:pt x="947260" y="672032"/>
                    <a:pt x="973174" y="696219"/>
                  </a:cubicBezTo>
                  <a:cubicBezTo>
                    <a:pt x="947260" y="718677"/>
                    <a:pt x="919618" y="742864"/>
                    <a:pt x="888522" y="765322"/>
                  </a:cubicBezTo>
                  <a:cubicBezTo>
                    <a:pt x="890249" y="741136"/>
                    <a:pt x="890249" y="716950"/>
                    <a:pt x="890249" y="692763"/>
                  </a:cubicBezTo>
                  <a:cubicBezTo>
                    <a:pt x="890249" y="668577"/>
                    <a:pt x="890249" y="646119"/>
                    <a:pt x="888522" y="625387"/>
                  </a:cubicBezTo>
                  <a:close/>
                  <a:moveTo>
                    <a:pt x="613835" y="69104"/>
                  </a:moveTo>
                  <a:cubicBezTo>
                    <a:pt x="665663" y="69104"/>
                    <a:pt x="733039" y="160666"/>
                    <a:pt x="776228" y="319604"/>
                  </a:cubicBezTo>
                  <a:cubicBezTo>
                    <a:pt x="726128" y="336880"/>
                    <a:pt x="672573" y="357611"/>
                    <a:pt x="619018" y="381797"/>
                  </a:cubicBezTo>
                  <a:cubicBezTo>
                    <a:pt x="562007" y="355883"/>
                    <a:pt x="506724" y="333425"/>
                    <a:pt x="453169" y="316149"/>
                  </a:cubicBezTo>
                  <a:cubicBezTo>
                    <a:pt x="496359" y="158938"/>
                    <a:pt x="562007" y="69104"/>
                    <a:pt x="613835" y="69104"/>
                  </a:cubicBezTo>
                  <a:close/>
                  <a:moveTo>
                    <a:pt x="74827" y="380070"/>
                  </a:moveTo>
                  <a:cubicBezTo>
                    <a:pt x="90375" y="354156"/>
                    <a:pt x="135293" y="340335"/>
                    <a:pt x="199213" y="340335"/>
                  </a:cubicBezTo>
                  <a:cubicBezTo>
                    <a:pt x="249313" y="340335"/>
                    <a:pt x="306324" y="348973"/>
                    <a:pt x="368517" y="364521"/>
                  </a:cubicBezTo>
                  <a:cubicBezTo>
                    <a:pt x="356424" y="419804"/>
                    <a:pt x="347786" y="480270"/>
                    <a:pt x="342603" y="542463"/>
                  </a:cubicBezTo>
                  <a:cubicBezTo>
                    <a:pt x="294231" y="577015"/>
                    <a:pt x="251041" y="611567"/>
                    <a:pt x="213034" y="647846"/>
                  </a:cubicBezTo>
                  <a:cubicBezTo>
                    <a:pt x="97286" y="530370"/>
                    <a:pt x="48913" y="424987"/>
                    <a:pt x="74827" y="380070"/>
                  </a:cubicBezTo>
                  <a:close/>
                  <a:moveTo>
                    <a:pt x="209579" y="1041737"/>
                  </a:moveTo>
                  <a:cubicBezTo>
                    <a:pt x="145658" y="1041737"/>
                    <a:pt x="99013" y="1026188"/>
                    <a:pt x="85192" y="1002002"/>
                  </a:cubicBezTo>
                  <a:cubicBezTo>
                    <a:pt x="59279" y="957085"/>
                    <a:pt x="104196" y="856884"/>
                    <a:pt x="214762" y="742864"/>
                  </a:cubicBezTo>
                  <a:cubicBezTo>
                    <a:pt x="254496" y="777415"/>
                    <a:pt x="297686" y="811967"/>
                    <a:pt x="344331" y="846519"/>
                  </a:cubicBezTo>
                  <a:cubicBezTo>
                    <a:pt x="349514" y="906985"/>
                    <a:pt x="358152" y="965723"/>
                    <a:pt x="370245" y="1019278"/>
                  </a:cubicBezTo>
                  <a:cubicBezTo>
                    <a:pt x="313234" y="1034826"/>
                    <a:pt x="257951" y="1041737"/>
                    <a:pt x="209579" y="1041737"/>
                  </a:cubicBezTo>
                  <a:close/>
                  <a:moveTo>
                    <a:pt x="613835" y="1312968"/>
                  </a:moveTo>
                  <a:cubicBezTo>
                    <a:pt x="562007" y="1312968"/>
                    <a:pt x="496359" y="1223134"/>
                    <a:pt x="453169" y="1067650"/>
                  </a:cubicBezTo>
                  <a:cubicBezTo>
                    <a:pt x="506724" y="1050375"/>
                    <a:pt x="562007" y="1029643"/>
                    <a:pt x="619018" y="1003730"/>
                  </a:cubicBezTo>
                  <a:cubicBezTo>
                    <a:pt x="672573" y="1027916"/>
                    <a:pt x="724401" y="1048647"/>
                    <a:pt x="774501" y="1064195"/>
                  </a:cubicBezTo>
                  <a:cubicBezTo>
                    <a:pt x="731311" y="1223134"/>
                    <a:pt x="665663" y="1312968"/>
                    <a:pt x="613835" y="1312968"/>
                  </a:cubicBezTo>
                  <a:close/>
                  <a:moveTo>
                    <a:pt x="1152843" y="1002002"/>
                  </a:moveTo>
                  <a:cubicBezTo>
                    <a:pt x="1137295" y="1027916"/>
                    <a:pt x="1092377" y="1041737"/>
                    <a:pt x="1028456" y="1041737"/>
                  </a:cubicBezTo>
                  <a:cubicBezTo>
                    <a:pt x="978356" y="1041737"/>
                    <a:pt x="919618" y="1033099"/>
                    <a:pt x="859153" y="1017550"/>
                  </a:cubicBezTo>
                  <a:cubicBezTo>
                    <a:pt x="869518" y="965723"/>
                    <a:pt x="878156" y="912167"/>
                    <a:pt x="883339" y="853429"/>
                  </a:cubicBezTo>
                  <a:cubicBezTo>
                    <a:pt x="935167" y="817150"/>
                    <a:pt x="981811" y="780871"/>
                    <a:pt x="1023274" y="742864"/>
                  </a:cubicBezTo>
                  <a:cubicBezTo>
                    <a:pt x="1133839" y="856884"/>
                    <a:pt x="1178757" y="957085"/>
                    <a:pt x="1152843" y="10020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CFF941F-844D-427F-8F0C-4FD2B5E944EA}"/>
              </a:ext>
            </a:extLst>
          </p:cNvPr>
          <p:cNvSpPr txBox="1"/>
          <p:nvPr/>
        </p:nvSpPr>
        <p:spPr>
          <a:xfrm>
            <a:off x="649109" y="415458"/>
            <a:ext cx="8225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bg1"/>
                </a:solidFill>
                <a:latin typeface="Montserrat SemiBold" panose="00000700000000000000" pitchFamily="2" charset="0"/>
              </a:rPr>
              <a:t>Cyclistic Bike Rentals Marketing Strategy</a:t>
            </a:r>
            <a:endParaRPr lang="en-US" sz="2800" dirty="0"/>
          </a:p>
        </p:txBody>
      </p:sp>
      <p:pic>
        <p:nvPicPr>
          <p:cNvPr id="3" name="Graphic 2" descr="Home with solid fill">
            <a:extLst>
              <a:ext uri="{FF2B5EF4-FFF2-40B4-BE49-F238E27FC236}">
                <a16:creationId xmlns:a16="http://schemas.microsoft.com/office/drawing/2014/main" id="{7C951319-F4F1-4987-9E50-04A6CB0D3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8326" y="65143"/>
            <a:ext cx="353132" cy="353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cenic mountain landscape with stars in the sky">
            <a:extLst>
              <a:ext uri="{FF2B5EF4-FFF2-40B4-BE49-F238E27FC236}">
                <a16:creationId xmlns:a16="http://schemas.microsoft.com/office/drawing/2014/main" id="{CB3A2953-3AA9-4EA9-8B7D-2A833A9C1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3" t="34595" r="3504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A739EE0A-361C-45D3-8EB9-51D370423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02" r="19087"/>
          <a:stretch/>
        </p:blipFill>
        <p:spPr>
          <a:xfrm>
            <a:off x="0" y="0"/>
            <a:ext cx="4396742" cy="5143500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  <a:effectLst>
            <a:outerShdw blurRad="508000" dist="255634" algn="l" rotWithShape="0">
              <a:srgbClr val="3B1B6B">
                <a:alpha val="6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2075D-2B03-4071-B691-DF8E3DE7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E49D9-F8E7-4A26-86F9-EF173E63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77" y="93269"/>
            <a:ext cx="3601363" cy="1402079"/>
          </a:xfrm>
        </p:spPr>
        <p:txBody>
          <a:bodyPr/>
          <a:lstStyle/>
          <a:p>
            <a:r>
              <a:rPr lang="en" sz="2800" dirty="0">
                <a:solidFill>
                  <a:schemeClr val="bg1"/>
                </a:solidFill>
                <a:latin typeface="Montserrat SemiBold" panose="00000700000000000000" pitchFamily="2" charset="0"/>
              </a:rPr>
              <a:t>Cyclistic Members vs Casual Riders</a:t>
            </a:r>
            <a:endParaRPr lang="en-US" sz="28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Google Shape;234;p30">
            <a:extLst>
              <a:ext uri="{FF2B5EF4-FFF2-40B4-BE49-F238E27FC236}">
                <a16:creationId xmlns:a16="http://schemas.microsoft.com/office/drawing/2014/main" id="{17D7B1EA-5FC5-4425-9D9A-8B25AAE81BA0}"/>
              </a:ext>
            </a:extLst>
          </p:cNvPr>
          <p:cNvSpPr txBox="1"/>
          <p:nvPr/>
        </p:nvSpPr>
        <p:spPr>
          <a:xfrm>
            <a:off x="4547142" y="1497496"/>
            <a:ext cx="4446458" cy="171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  <a:ea typeface="Inter"/>
                <a:cs typeface="Inter"/>
                <a:sym typeface="Inter"/>
              </a:rPr>
              <a:t>Based on the Cyclistic’s historical trip data </a:t>
            </a:r>
            <a:endParaRPr dirty="0">
              <a:solidFill>
                <a:schemeClr val="bg1"/>
              </a:solidFill>
              <a:latin typeface="Montserrat SemiBold" panose="00000700000000000000" pitchFamily="2" charset="0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  <a:ea typeface="Inter"/>
                <a:cs typeface="Inter"/>
                <a:sym typeface="Inter"/>
              </a:rPr>
              <a:t>from April 2022 to March 2023, the different points are:</a:t>
            </a:r>
            <a:endParaRPr dirty="0">
              <a:solidFill>
                <a:schemeClr val="bg1"/>
              </a:solidFill>
              <a:latin typeface="Montserrat SemiBold" panose="00000700000000000000" pitchFamily="2" charset="0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Montserrat SemiBold" panose="00000700000000000000" pitchFamily="2" charset="0"/>
              <a:ea typeface="Inter"/>
              <a:cs typeface="Inter"/>
              <a:sym typeface="Inter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Inter"/>
              <a:buChar char="●"/>
            </a:pPr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  <a:ea typeface="Inter"/>
                <a:cs typeface="Inter"/>
                <a:sym typeface="Inter"/>
              </a:rPr>
              <a:t>Percentage of users.</a:t>
            </a:r>
            <a:endParaRPr dirty="0">
              <a:solidFill>
                <a:schemeClr val="bg1"/>
              </a:solidFill>
              <a:latin typeface="Montserrat SemiBold" panose="00000700000000000000" pitchFamily="2" charset="0"/>
              <a:ea typeface="Inter"/>
              <a:cs typeface="Inter"/>
              <a:sym typeface="Inter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Inter"/>
              <a:buChar char="○"/>
            </a:pPr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  <a:ea typeface="Inter"/>
                <a:cs typeface="Inter"/>
                <a:sym typeface="Inter"/>
              </a:rPr>
              <a:t>Casual riders: </a:t>
            </a:r>
            <a:r>
              <a:rPr lang="en" sz="1600" b="1" dirty="0">
                <a:solidFill>
                  <a:schemeClr val="bg1"/>
                </a:solidFill>
                <a:latin typeface="Montserrat SemiBold" panose="00000700000000000000" pitchFamily="2" charset="0"/>
                <a:ea typeface="Inter"/>
                <a:cs typeface="Inter"/>
                <a:sym typeface="Inter"/>
              </a:rPr>
              <a:t>40.23% </a:t>
            </a:r>
            <a:endParaRPr b="1" dirty="0">
              <a:solidFill>
                <a:schemeClr val="bg1"/>
              </a:solidFill>
              <a:latin typeface="Montserrat SemiBold" panose="00000700000000000000" pitchFamily="2" charset="0"/>
              <a:ea typeface="Inter"/>
              <a:cs typeface="Inter"/>
              <a:sym typeface="Inter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Inter"/>
              <a:buChar char="○"/>
            </a:pPr>
            <a:r>
              <a:rPr lang="en" dirty="0">
                <a:solidFill>
                  <a:schemeClr val="bg1"/>
                </a:solidFill>
                <a:latin typeface="Montserrat SemiBold" panose="00000700000000000000" pitchFamily="2" charset="0"/>
                <a:ea typeface="Inter"/>
                <a:cs typeface="Inter"/>
                <a:sym typeface="Inter"/>
              </a:rPr>
              <a:t>Cyclistic members: </a:t>
            </a:r>
            <a:r>
              <a:rPr lang="en" sz="1600" b="1" dirty="0">
                <a:solidFill>
                  <a:schemeClr val="bg1"/>
                </a:solidFill>
                <a:latin typeface="Montserrat SemiBold" panose="00000700000000000000" pitchFamily="2" charset="0"/>
                <a:ea typeface="Inter"/>
                <a:cs typeface="Inter"/>
                <a:sym typeface="Inter"/>
              </a:rPr>
              <a:t>59.77%</a:t>
            </a:r>
            <a:endParaRPr b="1" dirty="0">
              <a:solidFill>
                <a:schemeClr val="bg1"/>
              </a:solidFill>
              <a:latin typeface="Montserrat SemiBold" panose="00000700000000000000" pitchFamily="2" charset="0"/>
              <a:ea typeface="Inter"/>
              <a:cs typeface="Inter"/>
              <a:sym typeface="Inter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36F9138-2053-4009-8BF2-D5E112439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010183"/>
              </p:ext>
            </p:extLst>
          </p:nvPr>
        </p:nvGraphicFramePr>
        <p:xfrm>
          <a:off x="5330191" y="3116857"/>
          <a:ext cx="3533775" cy="2027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F823FFA9-62FD-43AC-BA3B-4FD90CF96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8326" y="65143"/>
            <a:ext cx="353132" cy="3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592</Words>
  <Application>Microsoft Office PowerPoint</Application>
  <PresentationFormat>On-screen Show (16:9)</PresentationFormat>
  <Paragraphs>87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Wingdings</vt:lpstr>
      <vt:lpstr>Lato Light</vt:lpstr>
      <vt:lpstr>Calibri</vt:lpstr>
      <vt:lpstr>League Spartan Medium</vt:lpstr>
      <vt:lpstr>League Spartan</vt:lpstr>
      <vt:lpstr>Montserrat SemiBold</vt:lpstr>
      <vt:lpstr>Inter</vt:lpstr>
      <vt:lpstr>Arial</vt:lpstr>
      <vt:lpstr>Open Sans Medium</vt:lpstr>
      <vt:lpstr>Poppins</vt:lpstr>
      <vt:lpstr>Montserrat</vt:lpstr>
      <vt:lpstr>Modern Monochrome - v1</vt:lpstr>
      <vt:lpstr>Cyclistic Bike Rentals Marketing Strategy</vt:lpstr>
      <vt:lpstr>Cyclistic Bike Rentals Marketing Strategy</vt:lpstr>
      <vt:lpstr>Cyclistic Bike Rentals Marketing Strategy</vt:lpstr>
      <vt:lpstr>Cyclistic Bike Rentals Marketing Strategy</vt:lpstr>
      <vt:lpstr>Cyclistic Bike Rentals Marketing Strategy</vt:lpstr>
      <vt:lpstr>Cyclistic Bike Rentals Marketing Strategy</vt:lpstr>
      <vt:lpstr>Cyclistic Bike Rentals Marketing Strategy</vt:lpstr>
      <vt:lpstr>PowerPoint Presentation</vt:lpstr>
      <vt:lpstr>Cyclistic Members vs Casual Riders</vt:lpstr>
      <vt:lpstr>Cyclistic Members vs Casual Riders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 Bike Rentals Marketing Strategy</dc:title>
  <cp:lastModifiedBy>Lucas Tran</cp:lastModifiedBy>
  <cp:revision>74</cp:revision>
  <dcterms:modified xsi:type="dcterms:W3CDTF">2023-10-02T03:15:46Z</dcterms:modified>
</cp:coreProperties>
</file>